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74" r:id="rId4"/>
    <p:sldId id="275" r:id="rId5"/>
    <p:sldId id="278" r:id="rId6"/>
    <p:sldId id="277" r:id="rId7"/>
    <p:sldId id="264" r:id="rId8"/>
    <p:sldId id="454" r:id="rId9"/>
    <p:sldId id="455" r:id="rId10"/>
    <p:sldId id="453" r:id="rId11"/>
    <p:sldId id="456" r:id="rId12"/>
    <p:sldId id="457" r:id="rId13"/>
    <p:sldId id="452" r:id="rId14"/>
    <p:sldId id="458" r:id="rId15"/>
    <p:sldId id="459" r:id="rId16"/>
    <p:sldId id="460" r:id="rId17"/>
    <p:sldId id="461" r:id="rId18"/>
    <p:sldId id="462" r:id="rId19"/>
    <p:sldId id="463" r:id="rId20"/>
    <p:sldId id="464" r:id="rId21"/>
    <p:sldId id="465" r:id="rId22"/>
    <p:sldId id="466" r:id="rId23"/>
    <p:sldId id="467" r:id="rId24"/>
    <p:sldId id="468" r:id="rId25"/>
    <p:sldId id="469" r:id="rId26"/>
    <p:sldId id="470" r:id="rId27"/>
    <p:sldId id="471" r:id="rId28"/>
    <p:sldId id="472" r:id="rId29"/>
    <p:sldId id="473" r:id="rId30"/>
    <p:sldId id="474" r:id="rId31"/>
    <p:sldId id="475" r:id="rId32"/>
    <p:sldId id="476" r:id="rId33"/>
    <p:sldId id="477" r:id="rId34"/>
    <p:sldId id="478" r:id="rId35"/>
    <p:sldId id="479" r:id="rId36"/>
    <p:sldId id="480" r:id="rId37"/>
    <p:sldId id="481" r:id="rId38"/>
    <p:sldId id="482" r:id="rId39"/>
    <p:sldId id="483" r:id="rId40"/>
    <p:sldId id="484" r:id="rId41"/>
    <p:sldId id="485" r:id="rId42"/>
    <p:sldId id="486" r:id="rId43"/>
    <p:sldId id="487" r:id="rId44"/>
    <p:sldId id="488" r:id="rId45"/>
    <p:sldId id="489" r:id="rId46"/>
    <p:sldId id="490" r:id="rId47"/>
    <p:sldId id="491" r:id="rId48"/>
    <p:sldId id="492" r:id="rId49"/>
    <p:sldId id="493" r:id="rId50"/>
    <p:sldId id="494" r:id="rId51"/>
    <p:sldId id="495" r:id="rId52"/>
    <p:sldId id="496" r:id="rId53"/>
    <p:sldId id="497" r:id="rId54"/>
    <p:sldId id="498" r:id="rId55"/>
    <p:sldId id="499" r:id="rId56"/>
    <p:sldId id="500" r:id="rId57"/>
    <p:sldId id="502" r:id="rId58"/>
    <p:sldId id="501" r:id="rId59"/>
    <p:sldId id="503" r:id="rId60"/>
    <p:sldId id="44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A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3" autoAdjust="0"/>
    <p:restoredTop sz="94660"/>
  </p:normalViewPr>
  <p:slideViewPr>
    <p:cSldViewPr snapToGrid="0">
      <p:cViewPr varScale="1">
        <p:scale>
          <a:sx n="83" d="100"/>
          <a:sy n="83" d="100"/>
        </p:scale>
        <p:origin x="52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4FAF7-23E5-40A7-8929-20FE5A0C3158}"/>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ABFF4F84-23B8-41B3-B915-77F2E7AEC3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sp>
        <p:nvSpPr>
          <p:cNvPr id="4" name="Date Placeholder 3">
            <a:extLst>
              <a:ext uri="{FF2B5EF4-FFF2-40B4-BE49-F238E27FC236}">
                <a16:creationId xmlns:a16="http://schemas.microsoft.com/office/drawing/2014/main" id="{2E89A27F-D16C-43C2-BFE4-7269F1F9B594}"/>
              </a:ext>
            </a:extLst>
          </p:cNvPr>
          <p:cNvSpPr>
            <a:spLocks noGrp="1"/>
          </p:cNvSpPr>
          <p:nvPr>
            <p:ph type="dt" sz="half" idx="10"/>
          </p:nvPr>
        </p:nvSpPr>
        <p:spPr/>
        <p:txBody>
          <a:bodyPr/>
          <a:lstStyle/>
          <a:p>
            <a:fld id="{5D8DDB32-36CC-4F27-8AF9-E3E3B9C9BBC0}" type="datetimeFigureOut">
              <a:rPr lang="en-IN" smtClean="0"/>
              <a:t>22-09-2021</a:t>
            </a:fld>
            <a:endParaRPr lang="en-IN"/>
          </a:p>
        </p:txBody>
      </p:sp>
      <p:sp>
        <p:nvSpPr>
          <p:cNvPr id="5" name="Footer Placeholder 4">
            <a:extLst>
              <a:ext uri="{FF2B5EF4-FFF2-40B4-BE49-F238E27FC236}">
                <a16:creationId xmlns:a16="http://schemas.microsoft.com/office/drawing/2014/main" id="{169A222F-2F0A-4FF3-8765-1D5F7DF7A7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F1CB14-305F-4980-BA67-5A3BA2AFD2D3}"/>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4188708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B4FCE-E059-4A08-92DB-FFB05499027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4B0C09-15BA-442C-8987-9A07B7AC26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157FB0-7503-44CB-AF73-1D782F6465D3}"/>
              </a:ext>
            </a:extLst>
          </p:cNvPr>
          <p:cNvSpPr>
            <a:spLocks noGrp="1"/>
          </p:cNvSpPr>
          <p:nvPr>
            <p:ph type="dt" sz="half" idx="10"/>
          </p:nvPr>
        </p:nvSpPr>
        <p:spPr/>
        <p:txBody>
          <a:bodyPr/>
          <a:lstStyle/>
          <a:p>
            <a:fld id="{5D8DDB32-36CC-4F27-8AF9-E3E3B9C9BBC0}" type="datetimeFigureOut">
              <a:rPr lang="en-IN" smtClean="0"/>
              <a:t>22-09-2021</a:t>
            </a:fld>
            <a:endParaRPr lang="en-IN"/>
          </a:p>
        </p:txBody>
      </p:sp>
      <p:sp>
        <p:nvSpPr>
          <p:cNvPr id="5" name="Footer Placeholder 4">
            <a:extLst>
              <a:ext uri="{FF2B5EF4-FFF2-40B4-BE49-F238E27FC236}">
                <a16:creationId xmlns:a16="http://schemas.microsoft.com/office/drawing/2014/main" id="{EE730276-CEB5-4552-8CFA-5B6D6AFE31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1D31F7-ED20-4BE9-967E-DA65F4AAC294}"/>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460221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47E16C-A5BB-402B-A813-6F246B71CE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E6895BD-4EC2-41EC-9708-9CAE2EEEF9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4C9887-9E26-4DF5-A25E-FEBE7116C998}"/>
              </a:ext>
            </a:extLst>
          </p:cNvPr>
          <p:cNvSpPr>
            <a:spLocks noGrp="1"/>
          </p:cNvSpPr>
          <p:nvPr>
            <p:ph type="dt" sz="half" idx="10"/>
          </p:nvPr>
        </p:nvSpPr>
        <p:spPr/>
        <p:txBody>
          <a:bodyPr/>
          <a:lstStyle/>
          <a:p>
            <a:fld id="{5D8DDB32-36CC-4F27-8AF9-E3E3B9C9BBC0}" type="datetimeFigureOut">
              <a:rPr lang="en-IN" smtClean="0"/>
              <a:t>22-09-2021</a:t>
            </a:fld>
            <a:endParaRPr lang="en-IN"/>
          </a:p>
        </p:txBody>
      </p:sp>
      <p:sp>
        <p:nvSpPr>
          <p:cNvPr id="5" name="Footer Placeholder 4">
            <a:extLst>
              <a:ext uri="{FF2B5EF4-FFF2-40B4-BE49-F238E27FC236}">
                <a16:creationId xmlns:a16="http://schemas.microsoft.com/office/drawing/2014/main" id="{42941415-5E49-4EDB-A8E3-F5A36ECFC7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C320F1-5F34-4BA6-9A2F-83E1345697E6}"/>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3777235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02606-3AA3-4F49-A546-D8F3BADF39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31CDA5A-37C0-4099-8A74-5D636D3C6D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314F507-8AD6-42F1-A3F0-AD54F348A84A}"/>
              </a:ext>
            </a:extLst>
          </p:cNvPr>
          <p:cNvSpPr>
            <a:spLocks noGrp="1"/>
          </p:cNvSpPr>
          <p:nvPr>
            <p:ph type="dt" sz="half" idx="10"/>
          </p:nvPr>
        </p:nvSpPr>
        <p:spPr/>
        <p:txBody>
          <a:bodyPr/>
          <a:lstStyle/>
          <a:p>
            <a:fld id="{2B9ECCAC-32BF-4535-A2F2-4A63F79E76AC}" type="datetimeFigureOut">
              <a:rPr lang="en-IN" smtClean="0"/>
              <a:t>22-09-2021</a:t>
            </a:fld>
            <a:endParaRPr lang="en-IN"/>
          </a:p>
        </p:txBody>
      </p:sp>
      <p:sp>
        <p:nvSpPr>
          <p:cNvPr id="5" name="Footer Placeholder 4">
            <a:extLst>
              <a:ext uri="{FF2B5EF4-FFF2-40B4-BE49-F238E27FC236}">
                <a16:creationId xmlns:a16="http://schemas.microsoft.com/office/drawing/2014/main" id="{CFBD3B0B-6B0A-4CC0-845B-13FAACFDD4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8388D9-38D1-477C-8DA2-54CA87C5473D}"/>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7216067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00F6-60EB-4EB5-B5A8-E7EFF9E320A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A8F3D0E-E259-4C27-B4C1-B5BB81324E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742C58-37F0-4988-BDCB-ED359748566D}"/>
              </a:ext>
            </a:extLst>
          </p:cNvPr>
          <p:cNvSpPr>
            <a:spLocks noGrp="1"/>
          </p:cNvSpPr>
          <p:nvPr>
            <p:ph type="dt" sz="half" idx="10"/>
          </p:nvPr>
        </p:nvSpPr>
        <p:spPr/>
        <p:txBody>
          <a:bodyPr/>
          <a:lstStyle/>
          <a:p>
            <a:fld id="{2B9ECCAC-32BF-4535-A2F2-4A63F79E76AC}" type="datetimeFigureOut">
              <a:rPr lang="en-IN" smtClean="0"/>
              <a:t>22-09-2021</a:t>
            </a:fld>
            <a:endParaRPr lang="en-IN"/>
          </a:p>
        </p:txBody>
      </p:sp>
      <p:sp>
        <p:nvSpPr>
          <p:cNvPr id="5" name="Footer Placeholder 4">
            <a:extLst>
              <a:ext uri="{FF2B5EF4-FFF2-40B4-BE49-F238E27FC236}">
                <a16:creationId xmlns:a16="http://schemas.microsoft.com/office/drawing/2014/main" id="{CC303F3B-E100-4496-B97F-14D78D37D8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16B4E6-FE7A-440D-8501-427C1A995275}"/>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184100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AF2E-9F99-4534-8DAB-4F0B6FEF18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0B46693-8DFD-46A8-B763-1A1677668D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102810-1599-42D1-ACA5-B4E4E38A2068}"/>
              </a:ext>
            </a:extLst>
          </p:cNvPr>
          <p:cNvSpPr>
            <a:spLocks noGrp="1"/>
          </p:cNvSpPr>
          <p:nvPr>
            <p:ph type="dt" sz="half" idx="10"/>
          </p:nvPr>
        </p:nvSpPr>
        <p:spPr/>
        <p:txBody>
          <a:bodyPr/>
          <a:lstStyle/>
          <a:p>
            <a:fld id="{2B9ECCAC-32BF-4535-A2F2-4A63F79E76AC}" type="datetimeFigureOut">
              <a:rPr lang="en-IN" smtClean="0"/>
              <a:t>22-09-2021</a:t>
            </a:fld>
            <a:endParaRPr lang="en-IN"/>
          </a:p>
        </p:txBody>
      </p:sp>
      <p:sp>
        <p:nvSpPr>
          <p:cNvPr id="5" name="Footer Placeholder 4">
            <a:extLst>
              <a:ext uri="{FF2B5EF4-FFF2-40B4-BE49-F238E27FC236}">
                <a16:creationId xmlns:a16="http://schemas.microsoft.com/office/drawing/2014/main" id="{870821C6-A7FE-40F6-8FFA-E9A37B69EC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30E2D0-5786-4B2B-AF9F-A906E44A5D7D}"/>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3618530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B94D9-2C54-4F9E-B9C8-75603695BC8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779CF76-543A-4568-98A3-1DA53C43C6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AACCDF5-26A4-4C59-92C8-72D3955D33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280DA0A-4998-47C0-A912-6A777530C4EA}"/>
              </a:ext>
            </a:extLst>
          </p:cNvPr>
          <p:cNvSpPr>
            <a:spLocks noGrp="1"/>
          </p:cNvSpPr>
          <p:nvPr>
            <p:ph type="dt" sz="half" idx="10"/>
          </p:nvPr>
        </p:nvSpPr>
        <p:spPr/>
        <p:txBody>
          <a:bodyPr/>
          <a:lstStyle/>
          <a:p>
            <a:fld id="{2B9ECCAC-32BF-4535-A2F2-4A63F79E76AC}" type="datetimeFigureOut">
              <a:rPr lang="en-IN" smtClean="0"/>
              <a:t>22-09-2021</a:t>
            </a:fld>
            <a:endParaRPr lang="en-IN"/>
          </a:p>
        </p:txBody>
      </p:sp>
      <p:sp>
        <p:nvSpPr>
          <p:cNvPr id="6" name="Footer Placeholder 5">
            <a:extLst>
              <a:ext uri="{FF2B5EF4-FFF2-40B4-BE49-F238E27FC236}">
                <a16:creationId xmlns:a16="http://schemas.microsoft.com/office/drawing/2014/main" id="{0027459D-92AE-4130-8B2C-476126E77A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299DE1-41E4-4927-AA06-990F852E2C65}"/>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739183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D1E3-C9DE-4C33-93A0-A62EF323ACF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29A1D13-6ED2-4C16-9DCB-6ECAD41327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3106C0-270A-46E9-BE52-50C7356337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6185F0D-E6B5-4A8B-AE0E-B1ADF64641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1DC4BF-BECF-4043-9C9E-1DAC21D360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561E26-D1C1-4C8B-A558-130F56A57D49}"/>
              </a:ext>
            </a:extLst>
          </p:cNvPr>
          <p:cNvSpPr>
            <a:spLocks noGrp="1"/>
          </p:cNvSpPr>
          <p:nvPr>
            <p:ph type="dt" sz="half" idx="10"/>
          </p:nvPr>
        </p:nvSpPr>
        <p:spPr/>
        <p:txBody>
          <a:bodyPr/>
          <a:lstStyle/>
          <a:p>
            <a:fld id="{2B9ECCAC-32BF-4535-A2F2-4A63F79E76AC}" type="datetimeFigureOut">
              <a:rPr lang="en-IN" smtClean="0"/>
              <a:t>22-09-2021</a:t>
            </a:fld>
            <a:endParaRPr lang="en-IN"/>
          </a:p>
        </p:txBody>
      </p:sp>
      <p:sp>
        <p:nvSpPr>
          <p:cNvPr id="8" name="Footer Placeholder 7">
            <a:extLst>
              <a:ext uri="{FF2B5EF4-FFF2-40B4-BE49-F238E27FC236}">
                <a16:creationId xmlns:a16="http://schemas.microsoft.com/office/drawing/2014/main" id="{4D1C0FA7-7180-4120-A67F-E9268440EDC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C57D145-4684-429A-8B4B-3CB0D719AB1C}"/>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914434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7B16C-60B7-4D39-9980-2E81538598F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4CDC22-89F3-46E9-90CF-3D98B53CFEE0}"/>
              </a:ext>
            </a:extLst>
          </p:cNvPr>
          <p:cNvSpPr>
            <a:spLocks noGrp="1"/>
          </p:cNvSpPr>
          <p:nvPr>
            <p:ph type="dt" sz="half" idx="10"/>
          </p:nvPr>
        </p:nvSpPr>
        <p:spPr/>
        <p:txBody>
          <a:bodyPr/>
          <a:lstStyle/>
          <a:p>
            <a:fld id="{2B9ECCAC-32BF-4535-A2F2-4A63F79E76AC}" type="datetimeFigureOut">
              <a:rPr lang="en-IN" smtClean="0"/>
              <a:t>22-09-2021</a:t>
            </a:fld>
            <a:endParaRPr lang="en-IN"/>
          </a:p>
        </p:txBody>
      </p:sp>
      <p:sp>
        <p:nvSpPr>
          <p:cNvPr id="4" name="Footer Placeholder 3">
            <a:extLst>
              <a:ext uri="{FF2B5EF4-FFF2-40B4-BE49-F238E27FC236}">
                <a16:creationId xmlns:a16="http://schemas.microsoft.com/office/drawing/2014/main" id="{2053E4B0-471C-4E0B-B097-CCCC246C050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B7B3E00-B33E-4F31-A5CE-F05D814EDDD4}"/>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4192629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B624C5-E903-4CE2-A0A1-83E4F82E44F7}"/>
              </a:ext>
            </a:extLst>
          </p:cNvPr>
          <p:cNvSpPr>
            <a:spLocks noGrp="1"/>
          </p:cNvSpPr>
          <p:nvPr>
            <p:ph type="dt" sz="half" idx="10"/>
          </p:nvPr>
        </p:nvSpPr>
        <p:spPr/>
        <p:txBody>
          <a:bodyPr/>
          <a:lstStyle/>
          <a:p>
            <a:fld id="{2B9ECCAC-32BF-4535-A2F2-4A63F79E76AC}" type="datetimeFigureOut">
              <a:rPr lang="en-IN" smtClean="0"/>
              <a:t>22-09-2021</a:t>
            </a:fld>
            <a:endParaRPr lang="en-IN"/>
          </a:p>
        </p:txBody>
      </p:sp>
      <p:sp>
        <p:nvSpPr>
          <p:cNvPr id="3" name="Footer Placeholder 2">
            <a:extLst>
              <a:ext uri="{FF2B5EF4-FFF2-40B4-BE49-F238E27FC236}">
                <a16:creationId xmlns:a16="http://schemas.microsoft.com/office/drawing/2014/main" id="{3D894024-23E6-40D8-8CB6-B09C4106735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4317EF8-8924-4399-99B6-5B85107964E4}"/>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8400575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FB99-E1DB-4046-989A-1BCE4DD115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09EF492-2E01-46FD-A41A-39C7B6B990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EB2A100-857F-4D44-8D24-FDEE4A333C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145A67-BED2-42AA-B7B2-814F1AE8A770}"/>
              </a:ext>
            </a:extLst>
          </p:cNvPr>
          <p:cNvSpPr>
            <a:spLocks noGrp="1"/>
          </p:cNvSpPr>
          <p:nvPr>
            <p:ph type="dt" sz="half" idx="10"/>
          </p:nvPr>
        </p:nvSpPr>
        <p:spPr/>
        <p:txBody>
          <a:bodyPr/>
          <a:lstStyle/>
          <a:p>
            <a:fld id="{2B9ECCAC-32BF-4535-A2F2-4A63F79E76AC}" type="datetimeFigureOut">
              <a:rPr lang="en-IN" smtClean="0"/>
              <a:t>22-09-2021</a:t>
            </a:fld>
            <a:endParaRPr lang="en-IN"/>
          </a:p>
        </p:txBody>
      </p:sp>
      <p:sp>
        <p:nvSpPr>
          <p:cNvPr id="6" name="Footer Placeholder 5">
            <a:extLst>
              <a:ext uri="{FF2B5EF4-FFF2-40B4-BE49-F238E27FC236}">
                <a16:creationId xmlns:a16="http://schemas.microsoft.com/office/drawing/2014/main" id="{6F0B6913-556C-4600-857E-BAFFFA98E2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E9B6BE-69A9-4089-9ADF-F6622DBF53DB}"/>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714074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9C010-C9B2-4DE1-873F-87F6DA107E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A6EF062-B3CE-4B30-8369-A68DB9FC87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1F8263-6977-401D-B8C5-D131CE40B5D5}"/>
              </a:ext>
            </a:extLst>
          </p:cNvPr>
          <p:cNvSpPr>
            <a:spLocks noGrp="1"/>
          </p:cNvSpPr>
          <p:nvPr>
            <p:ph type="dt" sz="half" idx="10"/>
          </p:nvPr>
        </p:nvSpPr>
        <p:spPr/>
        <p:txBody>
          <a:bodyPr/>
          <a:lstStyle/>
          <a:p>
            <a:fld id="{5D8DDB32-36CC-4F27-8AF9-E3E3B9C9BBC0}" type="datetimeFigureOut">
              <a:rPr lang="en-IN" smtClean="0"/>
              <a:t>22-09-2021</a:t>
            </a:fld>
            <a:endParaRPr lang="en-IN"/>
          </a:p>
        </p:txBody>
      </p:sp>
      <p:sp>
        <p:nvSpPr>
          <p:cNvPr id="5" name="Footer Placeholder 4">
            <a:extLst>
              <a:ext uri="{FF2B5EF4-FFF2-40B4-BE49-F238E27FC236}">
                <a16:creationId xmlns:a16="http://schemas.microsoft.com/office/drawing/2014/main" id="{4CEEAD1B-75B5-4568-9966-01A3DCD2A0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FB243F-568F-47B8-9BE1-52216C48255D}"/>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760521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D840-663F-4165-8457-5D95C69F0B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71E4EE6-7EFB-465B-A9EE-E8AEF57476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F52F7CD-0CD8-4584-A953-834FB16EAF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F39EA4-3B80-4E52-8F87-B9CD473B7F97}"/>
              </a:ext>
            </a:extLst>
          </p:cNvPr>
          <p:cNvSpPr>
            <a:spLocks noGrp="1"/>
          </p:cNvSpPr>
          <p:nvPr>
            <p:ph type="dt" sz="half" idx="10"/>
          </p:nvPr>
        </p:nvSpPr>
        <p:spPr/>
        <p:txBody>
          <a:bodyPr/>
          <a:lstStyle/>
          <a:p>
            <a:fld id="{2B9ECCAC-32BF-4535-A2F2-4A63F79E76AC}" type="datetimeFigureOut">
              <a:rPr lang="en-IN" smtClean="0"/>
              <a:t>22-09-2021</a:t>
            </a:fld>
            <a:endParaRPr lang="en-IN"/>
          </a:p>
        </p:txBody>
      </p:sp>
      <p:sp>
        <p:nvSpPr>
          <p:cNvPr id="6" name="Footer Placeholder 5">
            <a:extLst>
              <a:ext uri="{FF2B5EF4-FFF2-40B4-BE49-F238E27FC236}">
                <a16:creationId xmlns:a16="http://schemas.microsoft.com/office/drawing/2014/main" id="{4A40565F-2547-4EC4-A36C-BA66C868832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4869F31-5325-461E-997E-35CF114C8249}"/>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4711670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B3F8A-D13F-41C0-BC96-F745C97DD77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79B16DF-C062-47C3-86F4-F5648C1BE8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5139AB-B609-41F9-9C57-4DAFBE8FA2D0}"/>
              </a:ext>
            </a:extLst>
          </p:cNvPr>
          <p:cNvSpPr>
            <a:spLocks noGrp="1"/>
          </p:cNvSpPr>
          <p:nvPr>
            <p:ph type="dt" sz="half" idx="10"/>
          </p:nvPr>
        </p:nvSpPr>
        <p:spPr/>
        <p:txBody>
          <a:bodyPr/>
          <a:lstStyle/>
          <a:p>
            <a:fld id="{2B9ECCAC-32BF-4535-A2F2-4A63F79E76AC}" type="datetimeFigureOut">
              <a:rPr lang="en-IN" smtClean="0"/>
              <a:t>22-09-2021</a:t>
            </a:fld>
            <a:endParaRPr lang="en-IN"/>
          </a:p>
        </p:txBody>
      </p:sp>
      <p:sp>
        <p:nvSpPr>
          <p:cNvPr id="5" name="Footer Placeholder 4">
            <a:extLst>
              <a:ext uri="{FF2B5EF4-FFF2-40B4-BE49-F238E27FC236}">
                <a16:creationId xmlns:a16="http://schemas.microsoft.com/office/drawing/2014/main" id="{B2FE08BE-A9BE-49E0-9EBF-254CC98A4C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192D99-9F32-458B-BB5E-42ADF4E8D5DA}"/>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18064194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DF8074-19F5-4F28-9C96-7446681870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22E39D4-8A66-4EE5-9223-4D0CB237B3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8695E4-2859-479B-B0D8-E0D57F505A51}"/>
              </a:ext>
            </a:extLst>
          </p:cNvPr>
          <p:cNvSpPr>
            <a:spLocks noGrp="1"/>
          </p:cNvSpPr>
          <p:nvPr>
            <p:ph type="dt" sz="half" idx="10"/>
          </p:nvPr>
        </p:nvSpPr>
        <p:spPr/>
        <p:txBody>
          <a:bodyPr/>
          <a:lstStyle/>
          <a:p>
            <a:fld id="{2B9ECCAC-32BF-4535-A2F2-4A63F79E76AC}" type="datetimeFigureOut">
              <a:rPr lang="en-IN" smtClean="0"/>
              <a:t>22-09-2021</a:t>
            </a:fld>
            <a:endParaRPr lang="en-IN"/>
          </a:p>
        </p:txBody>
      </p:sp>
      <p:sp>
        <p:nvSpPr>
          <p:cNvPr id="5" name="Footer Placeholder 4">
            <a:extLst>
              <a:ext uri="{FF2B5EF4-FFF2-40B4-BE49-F238E27FC236}">
                <a16:creationId xmlns:a16="http://schemas.microsoft.com/office/drawing/2014/main" id="{FF79BD6E-1196-4C1E-AFC7-7241DE1FE7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D78F0A-DB47-4F6F-A10E-6325200149EB}"/>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1568693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DF1A5-75F4-4077-B348-C966B1B476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1C8AF7D-BCCB-4DF3-A266-267B909037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2F6424-360E-4BC5-8FF2-9E610AF72702}"/>
              </a:ext>
            </a:extLst>
          </p:cNvPr>
          <p:cNvSpPr>
            <a:spLocks noGrp="1"/>
          </p:cNvSpPr>
          <p:nvPr>
            <p:ph type="dt" sz="half" idx="10"/>
          </p:nvPr>
        </p:nvSpPr>
        <p:spPr/>
        <p:txBody>
          <a:bodyPr/>
          <a:lstStyle/>
          <a:p>
            <a:fld id="{5D8DDB32-36CC-4F27-8AF9-E3E3B9C9BBC0}" type="datetimeFigureOut">
              <a:rPr lang="en-IN" smtClean="0"/>
              <a:t>22-09-2021</a:t>
            </a:fld>
            <a:endParaRPr lang="en-IN"/>
          </a:p>
        </p:txBody>
      </p:sp>
      <p:sp>
        <p:nvSpPr>
          <p:cNvPr id="5" name="Footer Placeholder 4">
            <a:extLst>
              <a:ext uri="{FF2B5EF4-FFF2-40B4-BE49-F238E27FC236}">
                <a16:creationId xmlns:a16="http://schemas.microsoft.com/office/drawing/2014/main" id="{F8BA91E0-AE4F-43A8-A893-5E3D788E4D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F615D0-7233-450A-B4FA-4D61E9B0DDD1}"/>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173070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15400-0672-49FE-A05B-88EE4523791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8AA460-879D-4FED-A1DD-45A436EF02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0BA2408-0E66-4E11-8793-FCA33DEC9D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716FC97-A456-4684-AC88-1A6242B8753A}"/>
              </a:ext>
            </a:extLst>
          </p:cNvPr>
          <p:cNvSpPr>
            <a:spLocks noGrp="1"/>
          </p:cNvSpPr>
          <p:nvPr>
            <p:ph type="dt" sz="half" idx="10"/>
          </p:nvPr>
        </p:nvSpPr>
        <p:spPr/>
        <p:txBody>
          <a:bodyPr/>
          <a:lstStyle/>
          <a:p>
            <a:fld id="{5D8DDB32-36CC-4F27-8AF9-E3E3B9C9BBC0}" type="datetimeFigureOut">
              <a:rPr lang="en-IN" smtClean="0"/>
              <a:t>22-09-2021</a:t>
            </a:fld>
            <a:endParaRPr lang="en-IN"/>
          </a:p>
        </p:txBody>
      </p:sp>
      <p:sp>
        <p:nvSpPr>
          <p:cNvPr id="6" name="Footer Placeholder 5">
            <a:extLst>
              <a:ext uri="{FF2B5EF4-FFF2-40B4-BE49-F238E27FC236}">
                <a16:creationId xmlns:a16="http://schemas.microsoft.com/office/drawing/2014/main" id="{D9575E1F-D1BF-4DCE-89D3-575551726A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7889CD-61CE-4D06-BE5B-38881E73D854}"/>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1721226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DC410-9AB0-4E6D-A703-C9826A79D8F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AB9561-87B9-49D4-8F9C-F9B74DF1E9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4844FA-3654-4F33-98E5-67492AA981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526EA68-65AF-4E55-997C-922E29CEF3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6C9AB5-7A63-451C-84E5-3427DD4D90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0E0F31E-FDDC-41E2-9DD0-C54410546702}"/>
              </a:ext>
            </a:extLst>
          </p:cNvPr>
          <p:cNvSpPr>
            <a:spLocks noGrp="1"/>
          </p:cNvSpPr>
          <p:nvPr>
            <p:ph type="dt" sz="half" idx="10"/>
          </p:nvPr>
        </p:nvSpPr>
        <p:spPr/>
        <p:txBody>
          <a:bodyPr/>
          <a:lstStyle/>
          <a:p>
            <a:fld id="{5D8DDB32-36CC-4F27-8AF9-E3E3B9C9BBC0}" type="datetimeFigureOut">
              <a:rPr lang="en-IN" smtClean="0"/>
              <a:t>22-09-2021</a:t>
            </a:fld>
            <a:endParaRPr lang="en-IN"/>
          </a:p>
        </p:txBody>
      </p:sp>
      <p:sp>
        <p:nvSpPr>
          <p:cNvPr id="8" name="Footer Placeholder 7">
            <a:extLst>
              <a:ext uri="{FF2B5EF4-FFF2-40B4-BE49-F238E27FC236}">
                <a16:creationId xmlns:a16="http://schemas.microsoft.com/office/drawing/2014/main" id="{590B5F07-F229-402D-A4E6-D5943250444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44C1627-9E6C-4DF2-B4C4-940DDA16CDC6}"/>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948465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404AB-A6F4-4502-B0A5-F3BD3627A95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19CB2C7-091B-4A97-9365-400EEE5A1134}"/>
              </a:ext>
            </a:extLst>
          </p:cNvPr>
          <p:cNvSpPr>
            <a:spLocks noGrp="1"/>
          </p:cNvSpPr>
          <p:nvPr>
            <p:ph type="dt" sz="half" idx="10"/>
          </p:nvPr>
        </p:nvSpPr>
        <p:spPr/>
        <p:txBody>
          <a:bodyPr/>
          <a:lstStyle/>
          <a:p>
            <a:fld id="{5D8DDB32-36CC-4F27-8AF9-E3E3B9C9BBC0}" type="datetimeFigureOut">
              <a:rPr lang="en-IN" smtClean="0"/>
              <a:t>22-09-2021</a:t>
            </a:fld>
            <a:endParaRPr lang="en-IN"/>
          </a:p>
        </p:txBody>
      </p:sp>
      <p:sp>
        <p:nvSpPr>
          <p:cNvPr id="4" name="Footer Placeholder 3">
            <a:extLst>
              <a:ext uri="{FF2B5EF4-FFF2-40B4-BE49-F238E27FC236}">
                <a16:creationId xmlns:a16="http://schemas.microsoft.com/office/drawing/2014/main" id="{F2E8CCF2-3C53-4A3B-8551-CBD1E51A411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3482420-A000-4CB3-91B0-10C8F5EA65D3}"/>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3226121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E2ED2A-26DB-4C41-A2ED-F16E58F98CCC}"/>
              </a:ext>
            </a:extLst>
          </p:cNvPr>
          <p:cNvSpPr>
            <a:spLocks noGrp="1"/>
          </p:cNvSpPr>
          <p:nvPr>
            <p:ph type="dt" sz="half" idx="10"/>
          </p:nvPr>
        </p:nvSpPr>
        <p:spPr/>
        <p:txBody>
          <a:bodyPr/>
          <a:lstStyle/>
          <a:p>
            <a:fld id="{5D8DDB32-36CC-4F27-8AF9-E3E3B9C9BBC0}" type="datetimeFigureOut">
              <a:rPr lang="en-IN" smtClean="0"/>
              <a:t>22-09-2021</a:t>
            </a:fld>
            <a:endParaRPr lang="en-IN"/>
          </a:p>
        </p:txBody>
      </p:sp>
      <p:sp>
        <p:nvSpPr>
          <p:cNvPr id="3" name="Footer Placeholder 2">
            <a:extLst>
              <a:ext uri="{FF2B5EF4-FFF2-40B4-BE49-F238E27FC236}">
                <a16:creationId xmlns:a16="http://schemas.microsoft.com/office/drawing/2014/main" id="{DD33547E-896D-4E60-9B67-3C8286663D2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AA14E1D-314B-41B3-93EE-97A7A2917BA0}"/>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790270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09419-9BF0-4FAB-8FFC-46659DD2FA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FCCF306-AE5E-46C9-B9CC-9B2E96E0CB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7F6336D-3D60-44EC-A0FD-2C35B6A07A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07B133-BDB7-41F0-BEF2-0A0492721B89}"/>
              </a:ext>
            </a:extLst>
          </p:cNvPr>
          <p:cNvSpPr>
            <a:spLocks noGrp="1"/>
          </p:cNvSpPr>
          <p:nvPr>
            <p:ph type="dt" sz="half" idx="10"/>
          </p:nvPr>
        </p:nvSpPr>
        <p:spPr/>
        <p:txBody>
          <a:bodyPr/>
          <a:lstStyle/>
          <a:p>
            <a:fld id="{5D8DDB32-36CC-4F27-8AF9-E3E3B9C9BBC0}" type="datetimeFigureOut">
              <a:rPr lang="en-IN" smtClean="0"/>
              <a:t>22-09-2021</a:t>
            </a:fld>
            <a:endParaRPr lang="en-IN"/>
          </a:p>
        </p:txBody>
      </p:sp>
      <p:sp>
        <p:nvSpPr>
          <p:cNvPr id="6" name="Footer Placeholder 5">
            <a:extLst>
              <a:ext uri="{FF2B5EF4-FFF2-40B4-BE49-F238E27FC236}">
                <a16:creationId xmlns:a16="http://schemas.microsoft.com/office/drawing/2014/main" id="{8AF1D8E8-9F2F-41AF-B879-D859E66412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E4407BA-E894-4FDF-A4B8-9F84065A7FE1}"/>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3694148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90B86-092A-49D2-9CC4-D98249D5DD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5C972AA-8FDF-4D0E-8664-EE7684F014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41EC550-35C1-4F06-B219-1DD75436D0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0571AB-39E4-422A-B2A9-1F7CD65F7616}"/>
              </a:ext>
            </a:extLst>
          </p:cNvPr>
          <p:cNvSpPr>
            <a:spLocks noGrp="1"/>
          </p:cNvSpPr>
          <p:nvPr>
            <p:ph type="dt" sz="half" idx="10"/>
          </p:nvPr>
        </p:nvSpPr>
        <p:spPr/>
        <p:txBody>
          <a:bodyPr/>
          <a:lstStyle/>
          <a:p>
            <a:fld id="{5D8DDB32-36CC-4F27-8AF9-E3E3B9C9BBC0}" type="datetimeFigureOut">
              <a:rPr lang="en-IN" smtClean="0"/>
              <a:t>22-09-2021</a:t>
            </a:fld>
            <a:endParaRPr lang="en-IN"/>
          </a:p>
        </p:txBody>
      </p:sp>
      <p:sp>
        <p:nvSpPr>
          <p:cNvPr id="6" name="Footer Placeholder 5">
            <a:extLst>
              <a:ext uri="{FF2B5EF4-FFF2-40B4-BE49-F238E27FC236}">
                <a16:creationId xmlns:a16="http://schemas.microsoft.com/office/drawing/2014/main" id="{10F08BC4-6A33-4306-A225-B79B9DCF040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B60D43-E525-4BA5-BA42-980321E816C0}"/>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1711624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457869-0CB3-43EA-8673-BE77E4AB92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927578F-81A9-41A3-B147-76B33CB9F9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F719F4-601C-45DE-A6F3-36DE283FA7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8DDB32-36CC-4F27-8AF9-E3E3B9C9BBC0}" type="datetimeFigureOut">
              <a:rPr lang="en-IN" smtClean="0"/>
              <a:t>22-09-2021</a:t>
            </a:fld>
            <a:endParaRPr lang="en-IN"/>
          </a:p>
        </p:txBody>
      </p:sp>
      <p:sp>
        <p:nvSpPr>
          <p:cNvPr id="5" name="Footer Placeholder 4">
            <a:extLst>
              <a:ext uri="{FF2B5EF4-FFF2-40B4-BE49-F238E27FC236}">
                <a16:creationId xmlns:a16="http://schemas.microsoft.com/office/drawing/2014/main" id="{3C686A4B-865F-48A5-857C-AF785FAE4D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BE80673-1E84-48A6-AD1B-CEB5D925BE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1A1BAC-E991-46FA-B189-80DB1D1D668B}" type="slidenum">
              <a:rPr lang="en-IN" smtClean="0"/>
              <a:t>‹#›</a:t>
            </a:fld>
            <a:endParaRPr lang="en-IN"/>
          </a:p>
        </p:txBody>
      </p:sp>
    </p:spTree>
    <p:extLst>
      <p:ext uri="{BB962C8B-B14F-4D97-AF65-F5344CB8AC3E}">
        <p14:creationId xmlns:p14="http://schemas.microsoft.com/office/powerpoint/2010/main" val="4078884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076A90-98D3-4947-8FFE-44AB3663D0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A8D7FCC-A190-4838-82F4-C3D9B75046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AD18D2-9D72-420F-841B-F5AE3E4A66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ECCAC-32BF-4535-A2F2-4A63F79E76AC}" type="datetimeFigureOut">
              <a:rPr lang="en-IN" smtClean="0"/>
              <a:t>22-09-2021</a:t>
            </a:fld>
            <a:endParaRPr lang="en-IN"/>
          </a:p>
        </p:txBody>
      </p:sp>
      <p:sp>
        <p:nvSpPr>
          <p:cNvPr id="5" name="Footer Placeholder 4">
            <a:extLst>
              <a:ext uri="{FF2B5EF4-FFF2-40B4-BE49-F238E27FC236}">
                <a16:creationId xmlns:a16="http://schemas.microsoft.com/office/drawing/2014/main" id="{04317460-522D-4EAE-855E-CBBE45682A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9CBDD7E-D437-4768-9869-C4A80E5CDA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F900AB-F399-4A80-9B7A-9F85F0BC6114}" type="slidenum">
              <a:rPr lang="en-IN" smtClean="0"/>
              <a:t>‹#›</a:t>
            </a:fld>
            <a:endParaRPr lang="en-IN"/>
          </a:p>
        </p:txBody>
      </p:sp>
    </p:spTree>
    <p:extLst>
      <p:ext uri="{BB962C8B-B14F-4D97-AF65-F5344CB8AC3E}">
        <p14:creationId xmlns:p14="http://schemas.microsoft.com/office/powerpoint/2010/main" val="3427073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Autoencoder#/media/File:Autoencoder_schema.png"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en.wikipedia.org/wiki/Unsupervised_learning" TargetMode="Externa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Autoencoder#/media/File:Autoencoder_schema.png"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famvin.org/en/2018/01/28/thank-goes-long-way/"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71782" y="1385455"/>
            <a:ext cx="9144000" cy="1265525"/>
          </a:xfrm>
        </p:spPr>
        <p:txBody>
          <a:bodyPr>
            <a:normAutofit/>
          </a:bodyPr>
          <a:lstStyle/>
          <a:p>
            <a:r>
              <a:rPr lang="en-IN" sz="4000" b="1" dirty="0">
                <a:solidFill>
                  <a:srgbClr val="FF0000"/>
                </a:solidFill>
                <a:latin typeface="Bookman Old Style" panose="02050604050505020204" pitchFamily="18" charset="0"/>
              </a:rPr>
              <a:t>SECA4002 – DEEP LEARNING NEURAL NETWORKS</a:t>
            </a:r>
          </a:p>
        </p:txBody>
      </p:sp>
      <p:sp>
        <p:nvSpPr>
          <p:cNvPr id="3" name="Subtitle 2">
            <a:extLst>
              <a:ext uri="{FF2B5EF4-FFF2-40B4-BE49-F238E27FC236}">
                <a16:creationId xmlns:a16="http://schemas.microsoft.com/office/drawing/2014/main" id="{BAEE2E5D-3EEF-4E73-B328-72ADF562C65E}"/>
              </a:ext>
            </a:extLst>
          </p:cNvPr>
          <p:cNvSpPr>
            <a:spLocks noGrp="1"/>
          </p:cNvSpPr>
          <p:nvPr>
            <p:ph type="subTitle" idx="1"/>
          </p:nvPr>
        </p:nvSpPr>
        <p:spPr>
          <a:xfrm>
            <a:off x="1524000" y="3121891"/>
            <a:ext cx="9144000" cy="2135909"/>
          </a:xfrm>
        </p:spPr>
        <p:txBody>
          <a:bodyPr>
            <a:normAutofit fontScale="25000" lnSpcReduction="20000"/>
          </a:bodyPr>
          <a:lstStyle/>
          <a:p>
            <a:endParaRPr lang="en-IN" dirty="0"/>
          </a:p>
          <a:p>
            <a:r>
              <a:rPr lang="en-IN" sz="9600" b="1" dirty="0">
                <a:solidFill>
                  <a:srgbClr val="002060"/>
                </a:solidFill>
                <a:latin typeface="Arial" panose="020B0604020202020204" pitchFamily="34" charset="0"/>
                <a:cs typeface="Arial" panose="020B0604020202020204" pitchFamily="34" charset="0"/>
              </a:rPr>
              <a:t>Dr. V. Vedanarayanan B.E., M.E., PhD</a:t>
            </a:r>
          </a:p>
          <a:p>
            <a:r>
              <a:rPr lang="en-IN" sz="9600" b="1" dirty="0">
                <a:solidFill>
                  <a:srgbClr val="002060"/>
                </a:solidFill>
                <a:latin typeface="Arial" panose="020B0604020202020204" pitchFamily="34" charset="0"/>
                <a:cs typeface="Arial" panose="020B0604020202020204" pitchFamily="34" charset="0"/>
              </a:rPr>
              <a:t>Course Co-ordinator</a:t>
            </a:r>
          </a:p>
          <a:p>
            <a:r>
              <a:rPr lang="en-IN" sz="9600" b="1" dirty="0">
                <a:solidFill>
                  <a:srgbClr val="002060"/>
                </a:solidFill>
                <a:latin typeface="Arial" panose="020B0604020202020204" pitchFamily="34" charset="0"/>
                <a:cs typeface="Arial" panose="020B0604020202020204" pitchFamily="34" charset="0"/>
              </a:rPr>
              <a:t>Assistant Professor, Department of ECE,</a:t>
            </a:r>
          </a:p>
          <a:p>
            <a:r>
              <a:rPr lang="en-IN" sz="9600" b="1" dirty="0">
                <a:solidFill>
                  <a:srgbClr val="002060"/>
                </a:solidFill>
                <a:latin typeface="Arial" panose="020B0604020202020204" pitchFamily="34" charset="0"/>
                <a:cs typeface="Arial" panose="020B0604020202020204" pitchFamily="34" charset="0"/>
              </a:rPr>
              <a:t>School of Electrical and Electronics</a:t>
            </a:r>
          </a:p>
          <a:p>
            <a:r>
              <a:rPr lang="en-IN" sz="9600" b="1" dirty="0">
                <a:solidFill>
                  <a:srgbClr val="002060"/>
                </a:solidFill>
                <a:latin typeface="Arial" panose="020B0604020202020204" pitchFamily="34" charset="0"/>
                <a:cs typeface="Arial" panose="020B0604020202020204" pitchFamily="34" charset="0"/>
              </a:rPr>
              <a:t>SATHYABAMA INSTITUTE OF SCIENCE AND TECHNOLOGY</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spTree>
    <p:extLst>
      <p:ext uri="{BB962C8B-B14F-4D97-AF65-F5344CB8AC3E}">
        <p14:creationId xmlns:p14="http://schemas.microsoft.com/office/powerpoint/2010/main" val="618386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 PCA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905164" cy="871754"/>
          </a:xfrm>
          <a:prstGeom prst="rect">
            <a:avLst/>
          </a:prstGeom>
        </p:spPr>
      </p:pic>
      <p:sp>
        <p:nvSpPr>
          <p:cNvPr id="5" name="TextBox 4">
            <a:extLst>
              <a:ext uri="{FF2B5EF4-FFF2-40B4-BE49-F238E27FC236}">
                <a16:creationId xmlns:a16="http://schemas.microsoft.com/office/drawing/2014/main" id="{68616B0E-41D6-4E20-9040-202913877495}"/>
              </a:ext>
            </a:extLst>
          </p:cNvPr>
          <p:cNvSpPr txBox="1"/>
          <p:nvPr/>
        </p:nvSpPr>
        <p:spPr>
          <a:xfrm>
            <a:off x="544945" y="990692"/>
            <a:ext cx="11194473" cy="1323439"/>
          </a:xfrm>
          <a:prstGeom prst="rect">
            <a:avLst/>
          </a:prstGeom>
          <a:noFill/>
        </p:spPr>
        <p:txBody>
          <a:bodyPr wrap="square">
            <a:spAutoFit/>
          </a:bodyPr>
          <a:lstStyle/>
          <a:p>
            <a:pPr marL="285750" indent="-285750" algn="just">
              <a:buFont typeface="Wingdings" panose="05000000000000000000" pitchFamily="2" charset="2"/>
              <a:buChar char="q"/>
            </a:pPr>
            <a:r>
              <a:rPr lang="en-US" sz="2000" dirty="0"/>
              <a:t>It is a mathematical tool from applied linear algebra. </a:t>
            </a:r>
          </a:p>
          <a:p>
            <a:pPr marL="285750" indent="-285750" algn="just">
              <a:buFont typeface="Wingdings" panose="05000000000000000000" pitchFamily="2" charset="2"/>
              <a:buChar char="q"/>
            </a:pPr>
            <a:r>
              <a:rPr lang="en-US" sz="2000" dirty="0"/>
              <a:t> It is a simple, non-parametric method of extracting relevant information from confusing data sets. </a:t>
            </a:r>
          </a:p>
          <a:p>
            <a:pPr marL="285750" indent="-285750" algn="just">
              <a:buFont typeface="Wingdings" panose="05000000000000000000" pitchFamily="2" charset="2"/>
              <a:buChar char="q"/>
            </a:pPr>
            <a:r>
              <a:rPr lang="en-US" sz="2000" dirty="0"/>
              <a:t> It provides a roadmap for how to reduce a complex data set to a lower dimension.</a:t>
            </a:r>
          </a:p>
          <a:p>
            <a:pPr marL="285750" indent="-285750" algn="just">
              <a:buFont typeface="Wingdings" panose="05000000000000000000" pitchFamily="2" charset="2"/>
              <a:buChar char="q"/>
            </a:pPr>
            <a:r>
              <a:rPr lang="en-US" sz="2000" dirty="0"/>
              <a:t>Main idea: seek most accurate data representation in a lower dimensional space</a:t>
            </a:r>
            <a:endParaRPr lang="en-IN" sz="2000" dirty="0"/>
          </a:p>
        </p:txBody>
      </p:sp>
      <p:sp>
        <p:nvSpPr>
          <p:cNvPr id="7" name="TextBox 6">
            <a:extLst>
              <a:ext uri="{FF2B5EF4-FFF2-40B4-BE49-F238E27FC236}">
                <a16:creationId xmlns:a16="http://schemas.microsoft.com/office/drawing/2014/main" id="{873C3135-5A17-4C0C-807F-06A1260909D7}"/>
              </a:ext>
            </a:extLst>
          </p:cNvPr>
          <p:cNvSpPr txBox="1"/>
          <p:nvPr/>
        </p:nvSpPr>
        <p:spPr>
          <a:xfrm>
            <a:off x="544945" y="6433127"/>
            <a:ext cx="5347856" cy="261610"/>
          </a:xfrm>
          <a:prstGeom prst="rect">
            <a:avLst/>
          </a:prstGeom>
          <a:noFill/>
        </p:spPr>
        <p:txBody>
          <a:bodyPr wrap="square" rtlCol="0">
            <a:spAutoFit/>
          </a:bodyPr>
          <a:lstStyle/>
          <a:p>
            <a:r>
              <a:rPr lang="en-IN" sz="1100" dirty="0"/>
              <a:t>Image Source: https://www.csd.uwo.ca/~oveksler/Courses/CS434a_541a/Lecture7.pdf</a:t>
            </a:r>
          </a:p>
        </p:txBody>
      </p:sp>
      <p:pic>
        <p:nvPicPr>
          <p:cNvPr id="10" name="Picture 9">
            <a:extLst>
              <a:ext uri="{FF2B5EF4-FFF2-40B4-BE49-F238E27FC236}">
                <a16:creationId xmlns:a16="http://schemas.microsoft.com/office/drawing/2014/main" id="{F5F47070-D269-4943-9466-CF3F9B54DB8D}"/>
              </a:ext>
            </a:extLst>
          </p:cNvPr>
          <p:cNvPicPr>
            <a:picLocks noChangeAspect="1"/>
          </p:cNvPicPr>
          <p:nvPr/>
        </p:nvPicPr>
        <p:blipFill>
          <a:blip r:embed="rId3"/>
          <a:stretch>
            <a:fillRect/>
          </a:stretch>
        </p:blipFill>
        <p:spPr>
          <a:xfrm>
            <a:off x="839499" y="2427209"/>
            <a:ext cx="10734675" cy="3892839"/>
          </a:xfrm>
          <a:prstGeom prst="rect">
            <a:avLst/>
          </a:prstGeom>
        </p:spPr>
      </p:pic>
    </p:spTree>
    <p:extLst>
      <p:ext uri="{BB962C8B-B14F-4D97-AF65-F5344CB8AC3E}">
        <p14:creationId xmlns:p14="http://schemas.microsoft.com/office/powerpoint/2010/main" val="2801102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 PCA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905164" cy="871754"/>
          </a:xfrm>
          <a:prstGeom prst="rect">
            <a:avLst/>
          </a:prstGeom>
        </p:spPr>
      </p:pic>
      <p:sp>
        <p:nvSpPr>
          <p:cNvPr id="5" name="TextBox 4">
            <a:extLst>
              <a:ext uri="{FF2B5EF4-FFF2-40B4-BE49-F238E27FC236}">
                <a16:creationId xmlns:a16="http://schemas.microsoft.com/office/drawing/2014/main" id="{68616B0E-41D6-4E20-9040-202913877495}"/>
              </a:ext>
            </a:extLst>
          </p:cNvPr>
          <p:cNvSpPr txBox="1"/>
          <p:nvPr/>
        </p:nvSpPr>
        <p:spPr>
          <a:xfrm>
            <a:off x="544945" y="990692"/>
            <a:ext cx="11194473" cy="1077218"/>
          </a:xfrm>
          <a:prstGeom prst="rect">
            <a:avLst/>
          </a:prstGeom>
          <a:noFill/>
        </p:spPr>
        <p:txBody>
          <a:bodyPr wrap="square">
            <a:spAutoFit/>
          </a:bodyPr>
          <a:lstStyle/>
          <a:p>
            <a:pPr marL="285750" indent="-285750" algn="just">
              <a:buFont typeface="Wingdings" panose="05000000000000000000" pitchFamily="2" charset="2"/>
              <a:buChar char="q"/>
            </a:pPr>
            <a:r>
              <a:rPr lang="en-US" sz="3200" dirty="0"/>
              <a:t> After the data is projected on the best line, need to transform the coordinate system to get 1D representation for vector y</a:t>
            </a:r>
            <a:endParaRPr lang="en-IN" sz="3200" dirty="0"/>
          </a:p>
        </p:txBody>
      </p:sp>
      <p:sp>
        <p:nvSpPr>
          <p:cNvPr id="7" name="TextBox 6">
            <a:extLst>
              <a:ext uri="{FF2B5EF4-FFF2-40B4-BE49-F238E27FC236}">
                <a16:creationId xmlns:a16="http://schemas.microsoft.com/office/drawing/2014/main" id="{873C3135-5A17-4C0C-807F-06A1260909D7}"/>
              </a:ext>
            </a:extLst>
          </p:cNvPr>
          <p:cNvSpPr txBox="1"/>
          <p:nvPr/>
        </p:nvSpPr>
        <p:spPr>
          <a:xfrm>
            <a:off x="544945" y="6433127"/>
            <a:ext cx="5347856" cy="261610"/>
          </a:xfrm>
          <a:prstGeom prst="rect">
            <a:avLst/>
          </a:prstGeom>
          <a:noFill/>
        </p:spPr>
        <p:txBody>
          <a:bodyPr wrap="square" rtlCol="0">
            <a:spAutoFit/>
          </a:bodyPr>
          <a:lstStyle/>
          <a:p>
            <a:r>
              <a:rPr lang="en-IN" sz="1100" dirty="0"/>
              <a:t>Image Source: https://www.csd.uwo.ca/~oveksler/Courses/CS434a_541a/Lecture7.pdf</a:t>
            </a:r>
          </a:p>
        </p:txBody>
      </p:sp>
      <p:pic>
        <p:nvPicPr>
          <p:cNvPr id="6" name="Picture 5">
            <a:extLst>
              <a:ext uri="{FF2B5EF4-FFF2-40B4-BE49-F238E27FC236}">
                <a16:creationId xmlns:a16="http://schemas.microsoft.com/office/drawing/2014/main" id="{172EF5DC-0A27-41BD-AA18-2732EAE8BC22}"/>
              </a:ext>
            </a:extLst>
          </p:cNvPr>
          <p:cNvPicPr>
            <a:picLocks noChangeAspect="1"/>
          </p:cNvPicPr>
          <p:nvPr/>
        </p:nvPicPr>
        <p:blipFill>
          <a:blip r:embed="rId3"/>
          <a:stretch>
            <a:fillRect/>
          </a:stretch>
        </p:blipFill>
        <p:spPr>
          <a:xfrm>
            <a:off x="699943" y="2076456"/>
            <a:ext cx="11039475" cy="2428875"/>
          </a:xfrm>
          <a:prstGeom prst="rect">
            <a:avLst/>
          </a:prstGeom>
        </p:spPr>
      </p:pic>
      <p:sp>
        <p:nvSpPr>
          <p:cNvPr id="11" name="TextBox 10">
            <a:extLst>
              <a:ext uri="{FF2B5EF4-FFF2-40B4-BE49-F238E27FC236}">
                <a16:creationId xmlns:a16="http://schemas.microsoft.com/office/drawing/2014/main" id="{9123D059-93E6-4676-9E04-AD62237B70CD}"/>
              </a:ext>
            </a:extLst>
          </p:cNvPr>
          <p:cNvSpPr txBox="1"/>
          <p:nvPr/>
        </p:nvSpPr>
        <p:spPr>
          <a:xfrm>
            <a:off x="618836" y="4790091"/>
            <a:ext cx="11406910" cy="954107"/>
          </a:xfrm>
          <a:prstGeom prst="rect">
            <a:avLst/>
          </a:prstGeom>
          <a:noFill/>
        </p:spPr>
        <p:txBody>
          <a:bodyPr wrap="square">
            <a:spAutoFit/>
          </a:bodyPr>
          <a:lstStyle/>
          <a:p>
            <a:pPr marL="457200" indent="-457200">
              <a:buFont typeface="Wingdings" panose="05000000000000000000" pitchFamily="2" charset="2"/>
              <a:buChar char="Ø"/>
            </a:pPr>
            <a:r>
              <a:rPr lang="en-US" sz="2800" dirty="0"/>
              <a:t>Note that new data y has the same variance as old data x in the direction of the green line  PCA preserves largest variances in the data. </a:t>
            </a:r>
            <a:endParaRPr lang="en-IN" sz="2800" dirty="0"/>
          </a:p>
        </p:txBody>
      </p:sp>
    </p:spTree>
    <p:extLst>
      <p:ext uri="{BB962C8B-B14F-4D97-AF65-F5344CB8AC3E}">
        <p14:creationId xmlns:p14="http://schemas.microsoft.com/office/powerpoint/2010/main" val="3175169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 PCA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6" name="Picture 5">
            <a:extLst>
              <a:ext uri="{FF2B5EF4-FFF2-40B4-BE49-F238E27FC236}">
                <a16:creationId xmlns:a16="http://schemas.microsoft.com/office/drawing/2014/main" id="{75C17145-6977-4766-B95C-DB35427F1517}"/>
              </a:ext>
            </a:extLst>
          </p:cNvPr>
          <p:cNvPicPr>
            <a:picLocks noChangeAspect="1"/>
          </p:cNvPicPr>
          <p:nvPr/>
        </p:nvPicPr>
        <p:blipFill>
          <a:blip r:embed="rId3"/>
          <a:stretch>
            <a:fillRect/>
          </a:stretch>
        </p:blipFill>
        <p:spPr>
          <a:xfrm>
            <a:off x="263236" y="1154544"/>
            <a:ext cx="11665527" cy="5509491"/>
          </a:xfrm>
          <a:prstGeom prst="rect">
            <a:avLst/>
          </a:prstGeom>
        </p:spPr>
      </p:pic>
    </p:spTree>
    <p:extLst>
      <p:ext uri="{BB962C8B-B14F-4D97-AF65-F5344CB8AC3E}">
        <p14:creationId xmlns:p14="http://schemas.microsoft.com/office/powerpoint/2010/main" val="4066392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 PCA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5" name="Picture 4">
            <a:extLst>
              <a:ext uri="{FF2B5EF4-FFF2-40B4-BE49-F238E27FC236}">
                <a16:creationId xmlns:a16="http://schemas.microsoft.com/office/drawing/2014/main" id="{01C0F865-F945-49F2-9D0E-9C3A2312A3FE}"/>
              </a:ext>
            </a:extLst>
          </p:cNvPr>
          <p:cNvPicPr>
            <a:picLocks noChangeAspect="1"/>
          </p:cNvPicPr>
          <p:nvPr/>
        </p:nvPicPr>
        <p:blipFill>
          <a:blip r:embed="rId3"/>
          <a:stretch>
            <a:fillRect/>
          </a:stretch>
        </p:blipFill>
        <p:spPr>
          <a:xfrm>
            <a:off x="1246910" y="930355"/>
            <a:ext cx="10039927" cy="5762625"/>
          </a:xfrm>
          <a:prstGeom prst="rect">
            <a:avLst/>
          </a:prstGeom>
        </p:spPr>
      </p:pic>
    </p:spTree>
    <p:extLst>
      <p:ext uri="{BB962C8B-B14F-4D97-AF65-F5344CB8AC3E}">
        <p14:creationId xmlns:p14="http://schemas.microsoft.com/office/powerpoint/2010/main" val="3175963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fontScale="90000"/>
          </a:bodyPr>
          <a:lstStyle/>
          <a:p>
            <a:r>
              <a:rPr lang="en-IN" sz="3643" b="1" spc="-5" dirty="0">
                <a:solidFill>
                  <a:srgbClr val="0000FF"/>
                </a:solidFill>
                <a:latin typeface="Bookman Old Style" panose="02050604050505020204" pitchFamily="18" charset="0"/>
                <a:ea typeface="+mn-ea"/>
                <a:cs typeface="Times New Roman"/>
              </a:rPr>
              <a:t>Principle Component Analysis -STEPs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5" name="Picture 4">
            <a:extLst>
              <a:ext uri="{FF2B5EF4-FFF2-40B4-BE49-F238E27FC236}">
                <a16:creationId xmlns:a16="http://schemas.microsoft.com/office/drawing/2014/main" id="{6E6287DC-99CA-413A-A3F4-5F3CE52A0196}"/>
              </a:ext>
            </a:extLst>
          </p:cNvPr>
          <p:cNvPicPr>
            <a:picLocks noChangeAspect="1"/>
          </p:cNvPicPr>
          <p:nvPr/>
        </p:nvPicPr>
        <p:blipFill>
          <a:blip r:embed="rId3"/>
          <a:stretch>
            <a:fillRect/>
          </a:stretch>
        </p:blipFill>
        <p:spPr>
          <a:xfrm>
            <a:off x="997527" y="997527"/>
            <a:ext cx="10439400" cy="5346267"/>
          </a:xfrm>
          <a:prstGeom prst="rect">
            <a:avLst/>
          </a:prstGeom>
        </p:spPr>
      </p:pic>
    </p:spTree>
    <p:extLst>
      <p:ext uri="{BB962C8B-B14F-4D97-AF65-F5344CB8AC3E}">
        <p14:creationId xmlns:p14="http://schemas.microsoft.com/office/powerpoint/2010/main" val="2611526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fontScale="90000"/>
          </a:bodyPr>
          <a:lstStyle/>
          <a:p>
            <a:r>
              <a:rPr lang="en-IN" sz="3643" b="1" spc="-5" dirty="0">
                <a:solidFill>
                  <a:srgbClr val="0000FF"/>
                </a:solidFill>
                <a:latin typeface="Bookman Old Style" panose="02050604050505020204" pitchFamily="18" charset="0"/>
                <a:ea typeface="+mn-ea"/>
                <a:cs typeface="Times New Roman"/>
              </a:rPr>
              <a:t>Principle Component Analysis -STEPs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6" name="Picture 5">
            <a:extLst>
              <a:ext uri="{FF2B5EF4-FFF2-40B4-BE49-F238E27FC236}">
                <a16:creationId xmlns:a16="http://schemas.microsoft.com/office/drawing/2014/main" id="{E8FEF06E-0EBC-4601-BF68-A3BC30C5046E}"/>
              </a:ext>
            </a:extLst>
          </p:cNvPr>
          <p:cNvPicPr>
            <a:picLocks noChangeAspect="1"/>
          </p:cNvPicPr>
          <p:nvPr/>
        </p:nvPicPr>
        <p:blipFill>
          <a:blip r:embed="rId3"/>
          <a:stretch>
            <a:fillRect/>
          </a:stretch>
        </p:blipFill>
        <p:spPr>
          <a:xfrm>
            <a:off x="997527" y="1062182"/>
            <a:ext cx="10391775" cy="5448300"/>
          </a:xfrm>
          <a:prstGeom prst="rect">
            <a:avLst/>
          </a:prstGeom>
        </p:spPr>
      </p:pic>
    </p:spTree>
    <p:extLst>
      <p:ext uri="{BB962C8B-B14F-4D97-AF65-F5344CB8AC3E}">
        <p14:creationId xmlns:p14="http://schemas.microsoft.com/office/powerpoint/2010/main" val="322627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4D916A5-E726-4A73-89F5-ECAA7B4B24B0}"/>
              </a:ext>
            </a:extLst>
          </p:cNvPr>
          <p:cNvPicPr>
            <a:picLocks noChangeAspect="1"/>
          </p:cNvPicPr>
          <p:nvPr/>
        </p:nvPicPr>
        <p:blipFill>
          <a:blip r:embed="rId2"/>
          <a:stretch>
            <a:fillRect/>
          </a:stretch>
        </p:blipFill>
        <p:spPr>
          <a:xfrm>
            <a:off x="1843954" y="4103567"/>
            <a:ext cx="8990302" cy="2677656"/>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-PCA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7" name="TextBox 6">
            <a:extLst>
              <a:ext uri="{FF2B5EF4-FFF2-40B4-BE49-F238E27FC236}">
                <a16:creationId xmlns:a16="http://schemas.microsoft.com/office/drawing/2014/main" id="{9ED8DB70-5912-43D3-9E72-983ACE7B88FC}"/>
              </a:ext>
            </a:extLst>
          </p:cNvPr>
          <p:cNvSpPr txBox="1"/>
          <p:nvPr/>
        </p:nvSpPr>
        <p:spPr>
          <a:xfrm>
            <a:off x="498763" y="1492056"/>
            <a:ext cx="11083637" cy="2677656"/>
          </a:xfrm>
          <a:prstGeom prst="rect">
            <a:avLst/>
          </a:prstGeom>
          <a:noFill/>
        </p:spPr>
        <p:txBody>
          <a:bodyPr wrap="square">
            <a:spAutoFit/>
          </a:bodyPr>
          <a:lstStyle/>
          <a:p>
            <a:pPr marL="342900" indent="-342900" algn="just">
              <a:buFont typeface="Wingdings" panose="05000000000000000000" pitchFamily="2" charset="2"/>
              <a:buChar char="Ø"/>
            </a:pPr>
            <a:r>
              <a:rPr lang="en-US" sz="2400" dirty="0">
                <a:latin typeface="Arial" panose="020B0604020202020204" pitchFamily="34" charset="0"/>
                <a:cs typeface="Arial" panose="020B0604020202020204" pitchFamily="34" charset="0"/>
              </a:rPr>
              <a:t>By finding the eigenvalues and eigenvectors of the covariance matrix, we find that the eigenvectors with the largest eigenvalues correspond to the dimensions that have the strongest correlation in the dataset.  </a:t>
            </a:r>
            <a:r>
              <a:rPr lang="en-US" sz="2400" dirty="0">
                <a:highlight>
                  <a:srgbClr val="FFFF00"/>
                </a:highlight>
                <a:latin typeface="Arial" panose="020B0604020202020204" pitchFamily="34" charset="0"/>
                <a:cs typeface="Arial" panose="020B0604020202020204" pitchFamily="34" charset="0"/>
              </a:rPr>
              <a:t>This is the principal component. </a:t>
            </a:r>
          </a:p>
          <a:p>
            <a:pPr marL="342900" indent="-342900" algn="just">
              <a:buFont typeface="Wingdings" panose="05000000000000000000" pitchFamily="2" charset="2"/>
              <a:buChar char="v"/>
            </a:pPr>
            <a:r>
              <a:rPr lang="en-US" sz="2400" dirty="0">
                <a:latin typeface="Arial" panose="020B0604020202020204" pitchFamily="34" charset="0"/>
                <a:cs typeface="Arial" panose="020B0604020202020204" pitchFamily="34" charset="0"/>
              </a:rPr>
              <a:t> PCA is a useful statistical technique that has found application in: – fields such as face recognition and image compression – finding patterns in data of high dimension.</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5242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5" name="Picture 4">
            <a:extLst>
              <a:ext uri="{FF2B5EF4-FFF2-40B4-BE49-F238E27FC236}">
                <a16:creationId xmlns:a16="http://schemas.microsoft.com/office/drawing/2014/main" id="{14474702-F53D-42DA-93DD-2C3C2E9164AD}"/>
              </a:ext>
            </a:extLst>
          </p:cNvPr>
          <p:cNvPicPr>
            <a:picLocks noChangeAspect="1"/>
          </p:cNvPicPr>
          <p:nvPr/>
        </p:nvPicPr>
        <p:blipFill>
          <a:blip r:embed="rId3"/>
          <a:stretch>
            <a:fillRect/>
          </a:stretch>
        </p:blipFill>
        <p:spPr>
          <a:xfrm>
            <a:off x="785090" y="930355"/>
            <a:ext cx="10910743" cy="5448300"/>
          </a:xfrm>
          <a:prstGeom prst="rect">
            <a:avLst/>
          </a:prstGeom>
        </p:spPr>
      </p:pic>
    </p:spTree>
    <p:extLst>
      <p:ext uri="{BB962C8B-B14F-4D97-AF65-F5344CB8AC3E}">
        <p14:creationId xmlns:p14="http://schemas.microsoft.com/office/powerpoint/2010/main" val="141350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6" name="Picture 5">
            <a:extLst>
              <a:ext uri="{FF2B5EF4-FFF2-40B4-BE49-F238E27FC236}">
                <a16:creationId xmlns:a16="http://schemas.microsoft.com/office/drawing/2014/main" id="{F9731E36-3A13-490F-997E-D316A443FA14}"/>
              </a:ext>
            </a:extLst>
          </p:cNvPr>
          <p:cNvPicPr>
            <a:picLocks noChangeAspect="1"/>
          </p:cNvPicPr>
          <p:nvPr/>
        </p:nvPicPr>
        <p:blipFill>
          <a:blip r:embed="rId3"/>
          <a:stretch>
            <a:fillRect/>
          </a:stretch>
        </p:blipFill>
        <p:spPr>
          <a:xfrm>
            <a:off x="997527" y="930355"/>
            <a:ext cx="10186555" cy="5742586"/>
          </a:xfrm>
          <a:prstGeom prst="rect">
            <a:avLst/>
          </a:prstGeom>
        </p:spPr>
      </p:pic>
    </p:spTree>
    <p:extLst>
      <p:ext uri="{BB962C8B-B14F-4D97-AF65-F5344CB8AC3E}">
        <p14:creationId xmlns:p14="http://schemas.microsoft.com/office/powerpoint/2010/main" val="1933186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5" name="Picture 4">
            <a:extLst>
              <a:ext uri="{FF2B5EF4-FFF2-40B4-BE49-F238E27FC236}">
                <a16:creationId xmlns:a16="http://schemas.microsoft.com/office/drawing/2014/main" id="{87100B85-FA30-46E2-80EB-27021834584F}"/>
              </a:ext>
            </a:extLst>
          </p:cNvPr>
          <p:cNvPicPr>
            <a:picLocks noChangeAspect="1"/>
          </p:cNvPicPr>
          <p:nvPr/>
        </p:nvPicPr>
        <p:blipFill>
          <a:blip r:embed="rId3"/>
          <a:stretch>
            <a:fillRect/>
          </a:stretch>
        </p:blipFill>
        <p:spPr>
          <a:xfrm>
            <a:off x="1824717" y="924012"/>
            <a:ext cx="9780240" cy="5933988"/>
          </a:xfrm>
          <a:prstGeom prst="rect">
            <a:avLst/>
          </a:prstGeom>
        </p:spPr>
      </p:pic>
    </p:spTree>
    <p:extLst>
      <p:ext uri="{BB962C8B-B14F-4D97-AF65-F5344CB8AC3E}">
        <p14:creationId xmlns:p14="http://schemas.microsoft.com/office/powerpoint/2010/main" val="1205620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92366" y="0"/>
            <a:ext cx="1348503" cy="1177781"/>
          </a:xfrm>
          <a:prstGeom prst="rect">
            <a:avLst/>
          </a:prstGeom>
        </p:spPr>
      </p:pic>
      <p:sp>
        <p:nvSpPr>
          <p:cNvPr id="6" name="Title 1">
            <a:extLst>
              <a:ext uri="{FF2B5EF4-FFF2-40B4-BE49-F238E27FC236}">
                <a16:creationId xmlns:a16="http://schemas.microsoft.com/office/drawing/2014/main" id="{0453C709-3226-4017-A4B1-B65E1924CA6B}"/>
              </a:ext>
            </a:extLst>
          </p:cNvPr>
          <p:cNvSpPr>
            <a:spLocks noGrp="1"/>
          </p:cNvSpPr>
          <p:nvPr>
            <p:ph type="ctrTitle"/>
          </p:nvPr>
        </p:nvSpPr>
        <p:spPr>
          <a:xfrm>
            <a:off x="674257" y="179600"/>
            <a:ext cx="9910616" cy="780764"/>
          </a:xfrm>
        </p:spPr>
        <p:txBody>
          <a:bodyPr>
            <a:normAutofit/>
          </a:bodyPr>
          <a:lstStyle/>
          <a:p>
            <a:r>
              <a:rPr lang="en-IN" sz="5000" dirty="0">
                <a:solidFill>
                  <a:srgbClr val="FF0000"/>
                </a:solidFill>
                <a:latin typeface="Arial" panose="020B0604020202020204" pitchFamily="34" charset="0"/>
                <a:cs typeface="Arial" panose="020B0604020202020204" pitchFamily="34" charset="0"/>
              </a:rPr>
              <a:t>Course Outcomes</a:t>
            </a:r>
          </a:p>
        </p:txBody>
      </p:sp>
      <p:sp>
        <p:nvSpPr>
          <p:cNvPr id="4" name="Subtitle 2">
            <a:extLst>
              <a:ext uri="{FF2B5EF4-FFF2-40B4-BE49-F238E27FC236}">
                <a16:creationId xmlns:a16="http://schemas.microsoft.com/office/drawing/2014/main" id="{C7B09553-9157-46E7-B27C-8A4514C6AD7D}"/>
              </a:ext>
            </a:extLst>
          </p:cNvPr>
          <p:cNvSpPr txBox="1">
            <a:spLocks/>
          </p:cNvSpPr>
          <p:nvPr/>
        </p:nvSpPr>
        <p:spPr>
          <a:xfrm>
            <a:off x="766618" y="1054422"/>
            <a:ext cx="10658764" cy="1023760"/>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15000"/>
              </a:lnSpc>
              <a:spcAft>
                <a:spcPts val="1000"/>
              </a:spcAft>
            </a:pPr>
            <a:r>
              <a:rPr lang="en-IN" b="1" dirty="0">
                <a:solidFill>
                  <a:srgbClr val="0070C0"/>
                </a:solidFill>
                <a:latin typeface="Arial" panose="020B0604020202020204" pitchFamily="34" charset="0"/>
                <a:cs typeface="Arial" panose="020B0604020202020204" pitchFamily="34" charset="0"/>
              </a:rPr>
              <a:t>SECA4002 – DEEP LEARNING NEURAL NETWORKS</a:t>
            </a:r>
          </a:p>
          <a:p>
            <a:pPr algn="just">
              <a:lnSpc>
                <a:spcPct val="115000"/>
              </a:lnSpc>
              <a:spcAft>
                <a:spcPts val="1000"/>
              </a:spcAft>
            </a:pPr>
            <a:r>
              <a:rPr lang="en-US" b="1" dirty="0">
                <a:solidFill>
                  <a:srgbClr val="FF0000"/>
                </a:solidFill>
                <a:latin typeface="Arial" panose="020B0604020202020204" pitchFamily="34" charset="0"/>
                <a:ea typeface="Calibri" panose="020F0502020204030204" pitchFamily="34" charset="0"/>
                <a:cs typeface="Arial" panose="020B0604020202020204" pitchFamily="34" charset="0"/>
              </a:rPr>
              <a:t>At The end of this Course, Student will be able to </a:t>
            </a:r>
          </a:p>
          <a:p>
            <a:pPr algn="just">
              <a:lnSpc>
                <a:spcPct val="115000"/>
              </a:lnSpc>
              <a:spcAft>
                <a:spcPts val="1000"/>
              </a:spcAft>
            </a:pPr>
            <a:endParaRPr lang="en-IN" dirty="0"/>
          </a:p>
        </p:txBody>
      </p:sp>
      <p:graphicFrame>
        <p:nvGraphicFramePr>
          <p:cNvPr id="9" name="Table 8">
            <a:extLst>
              <a:ext uri="{FF2B5EF4-FFF2-40B4-BE49-F238E27FC236}">
                <a16:creationId xmlns:a16="http://schemas.microsoft.com/office/drawing/2014/main" id="{2AD0B9CB-1AB8-4F43-A24C-67449E0D81BC}"/>
              </a:ext>
            </a:extLst>
          </p:cNvPr>
          <p:cNvGraphicFramePr>
            <a:graphicFrameLocks noGrp="1"/>
          </p:cNvGraphicFramePr>
          <p:nvPr>
            <p:extLst>
              <p:ext uri="{D42A27DB-BD31-4B8C-83A1-F6EECF244321}">
                <p14:modId xmlns:p14="http://schemas.microsoft.com/office/powerpoint/2010/main" val="1534622882"/>
              </p:ext>
            </p:extLst>
          </p:nvPr>
        </p:nvGraphicFramePr>
        <p:xfrm>
          <a:off x="1459346" y="2172240"/>
          <a:ext cx="10150763" cy="4267092"/>
        </p:xfrm>
        <a:graphic>
          <a:graphicData uri="http://schemas.openxmlformats.org/drawingml/2006/table">
            <a:tbl>
              <a:tblPr firstRow="1" firstCol="1" bandRow="1">
                <a:tableStyleId>{5940675A-B579-460E-94D1-54222C63F5DA}</a:tableStyleId>
              </a:tblPr>
              <a:tblGrid>
                <a:gridCol w="950706">
                  <a:extLst>
                    <a:ext uri="{9D8B030D-6E8A-4147-A177-3AD203B41FA5}">
                      <a16:colId xmlns:a16="http://schemas.microsoft.com/office/drawing/2014/main" val="2539621350"/>
                    </a:ext>
                  </a:extLst>
                </a:gridCol>
                <a:gridCol w="9200057">
                  <a:extLst>
                    <a:ext uri="{9D8B030D-6E8A-4147-A177-3AD203B41FA5}">
                      <a16:colId xmlns:a16="http://schemas.microsoft.com/office/drawing/2014/main" val="2457656867"/>
                    </a:ext>
                  </a:extLst>
                </a:gridCol>
              </a:tblGrid>
              <a:tr h="304677">
                <a:tc>
                  <a:txBody>
                    <a:bodyPr/>
                    <a:lstStyle/>
                    <a:p>
                      <a:pPr>
                        <a:lnSpc>
                          <a:spcPct val="115000"/>
                        </a:lnSpc>
                        <a:spcAft>
                          <a:spcPts val="1000"/>
                        </a:spcAft>
                      </a:pPr>
                      <a:r>
                        <a:rPr lang="en-US" sz="2600" dirty="0">
                          <a:effectLst/>
                          <a:latin typeface="Arial" panose="020B0604020202020204" pitchFamily="34" charset="0"/>
                          <a:cs typeface="Arial" panose="020B0604020202020204" pitchFamily="34" charset="0"/>
                        </a:rPr>
                        <a:t>CO1</a:t>
                      </a:r>
                      <a:endParaRPr lang="en-IN"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Select suitable model parameters for different machine learning techniques</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38608721"/>
                  </a:ext>
                </a:extLst>
              </a:tr>
              <a:tr h="628415">
                <a:tc>
                  <a:txBody>
                    <a:bodyPr/>
                    <a:lstStyle/>
                    <a:p>
                      <a:pPr>
                        <a:lnSpc>
                          <a:spcPct val="115000"/>
                        </a:lnSpc>
                        <a:spcAft>
                          <a:spcPts val="1000"/>
                        </a:spcAft>
                      </a:pPr>
                      <a:r>
                        <a:rPr lang="en-US" sz="2600" dirty="0">
                          <a:effectLst/>
                          <a:latin typeface="Arial" panose="020B0604020202020204" pitchFamily="34" charset="0"/>
                          <a:cs typeface="Arial" panose="020B0604020202020204" pitchFamily="34" charset="0"/>
                        </a:rPr>
                        <a:t>CO2</a:t>
                      </a:r>
                      <a:endParaRPr lang="en-IN"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Evaluate the performance of existing deep learning models for various applications</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11757540"/>
                  </a:ext>
                </a:extLst>
              </a:tr>
              <a:tr h="628415">
                <a:tc>
                  <a:txBody>
                    <a:bodyPr/>
                    <a:lstStyle/>
                    <a:p>
                      <a:pPr>
                        <a:lnSpc>
                          <a:spcPct val="115000"/>
                        </a:lnSpc>
                        <a:spcAft>
                          <a:spcPts val="1000"/>
                        </a:spcAft>
                      </a:pPr>
                      <a:r>
                        <a:rPr lang="en-US" sz="2600" dirty="0">
                          <a:effectLst/>
                          <a:latin typeface="Arial" panose="020B0604020202020204" pitchFamily="34" charset="0"/>
                          <a:cs typeface="Arial" panose="020B0604020202020204" pitchFamily="34" charset="0"/>
                        </a:rPr>
                        <a:t>CO3</a:t>
                      </a:r>
                      <a:endParaRPr lang="en-IN"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Realign high dimensional data using reduction techniques</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99011280"/>
                  </a:ext>
                </a:extLst>
              </a:tr>
              <a:tr h="304677">
                <a:tc>
                  <a:txBody>
                    <a:bodyPr/>
                    <a:lstStyle/>
                    <a:p>
                      <a:pPr>
                        <a:lnSpc>
                          <a:spcPct val="115000"/>
                        </a:lnSpc>
                        <a:spcAft>
                          <a:spcPts val="1000"/>
                        </a:spcAft>
                      </a:pPr>
                      <a:r>
                        <a:rPr lang="en-US" sz="2600" dirty="0">
                          <a:effectLst/>
                          <a:latin typeface="Arial" panose="020B0604020202020204" pitchFamily="34" charset="0"/>
                          <a:cs typeface="Arial" panose="020B0604020202020204" pitchFamily="34" charset="0"/>
                        </a:rPr>
                        <a:t>CO4</a:t>
                      </a:r>
                      <a:endParaRPr lang="en-IN"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just" defTabSz="914400" rtl="0" eaLnBrk="1" fontAlgn="auto" latinLnBrk="0" hangingPunct="1">
                        <a:lnSpc>
                          <a:spcPct val="115000"/>
                        </a:lnSpc>
                        <a:spcBef>
                          <a:spcPts val="0"/>
                        </a:spcBef>
                        <a:spcAft>
                          <a:spcPts val="1000"/>
                        </a:spcAft>
                        <a:buClrTx/>
                        <a:buSzTx/>
                        <a:buFontTx/>
                        <a:buNone/>
                        <a:tabLst/>
                        <a:defRPr/>
                      </a:pPr>
                      <a:r>
                        <a:rPr lang="en-US" sz="2400" kern="1200" dirty="0">
                          <a:solidFill>
                            <a:schemeClr val="tx1"/>
                          </a:solidFill>
                          <a:effectLst/>
                          <a:latin typeface="Arial" panose="020B0604020202020204" pitchFamily="34" charset="0"/>
                          <a:ea typeface="+mn-ea"/>
                          <a:cs typeface="Arial" panose="020B0604020202020204" pitchFamily="34" charset="0"/>
                        </a:rPr>
                        <a:t>Analyze the performance of various optimization and generalization techniques in deep learning</a:t>
                      </a:r>
                      <a:endParaRPr lang="en-IN" sz="2400" dirty="0">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76624405"/>
                  </a:ext>
                </a:extLst>
              </a:tr>
              <a:tr h="304677">
                <a:tc>
                  <a:txBody>
                    <a:bodyPr/>
                    <a:lstStyle/>
                    <a:p>
                      <a:pPr>
                        <a:lnSpc>
                          <a:spcPct val="115000"/>
                        </a:lnSpc>
                        <a:spcAft>
                          <a:spcPts val="1000"/>
                        </a:spcAft>
                      </a:pPr>
                      <a:r>
                        <a:rPr lang="en-US" sz="2600">
                          <a:effectLst/>
                          <a:latin typeface="Arial" panose="020B0604020202020204" pitchFamily="34" charset="0"/>
                          <a:cs typeface="Arial" panose="020B0604020202020204" pitchFamily="34" charset="0"/>
                        </a:rPr>
                        <a:t>CO5</a:t>
                      </a:r>
                      <a:endParaRPr lang="en-IN"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Modify the existing architectures for domain specific applications </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5935016"/>
                  </a:ext>
                </a:extLst>
              </a:tr>
              <a:tr h="628415">
                <a:tc>
                  <a:txBody>
                    <a:bodyPr/>
                    <a:lstStyle/>
                    <a:p>
                      <a:pPr>
                        <a:lnSpc>
                          <a:spcPct val="115000"/>
                        </a:lnSpc>
                        <a:spcAft>
                          <a:spcPts val="1000"/>
                        </a:spcAft>
                      </a:pPr>
                      <a:r>
                        <a:rPr lang="en-US" sz="2600">
                          <a:effectLst/>
                          <a:latin typeface="Arial" panose="020B0604020202020204" pitchFamily="34" charset="0"/>
                          <a:cs typeface="Arial" panose="020B0604020202020204" pitchFamily="34" charset="0"/>
                        </a:rPr>
                        <a:t>CO6</a:t>
                      </a:r>
                      <a:endParaRPr lang="en-IN"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just" defTabSz="914400" rtl="0" eaLnBrk="1" latinLnBrk="0" hangingPunct="1">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Develop a real time application using deep learning neural networks</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59759753"/>
                  </a:ext>
                </a:extLst>
              </a:tr>
            </a:tbl>
          </a:graphicData>
        </a:graphic>
      </p:graphicFrame>
      <p:sp>
        <p:nvSpPr>
          <p:cNvPr id="2" name="Slide Number Placeholder 1">
            <a:extLst>
              <a:ext uri="{FF2B5EF4-FFF2-40B4-BE49-F238E27FC236}">
                <a16:creationId xmlns:a16="http://schemas.microsoft.com/office/drawing/2014/main" id="{3FDEABD4-C210-469A-B23A-E0A6424003AA}"/>
              </a:ext>
            </a:extLst>
          </p:cNvPr>
          <p:cNvSpPr>
            <a:spLocks noGrp="1"/>
          </p:cNvSpPr>
          <p:nvPr>
            <p:ph type="sldNum" sz="quarter" idx="12"/>
          </p:nvPr>
        </p:nvSpPr>
        <p:spPr/>
        <p:txBody>
          <a:bodyPr/>
          <a:lstStyle/>
          <a:p>
            <a:fld id="{CFB90EB3-43DD-4781-AA94-EC840833DA96}" type="slidenum">
              <a:rPr lang="en-IN" smtClean="0"/>
              <a:t>2</a:t>
            </a:fld>
            <a:endParaRPr lang="en-IN"/>
          </a:p>
        </p:txBody>
      </p:sp>
    </p:spTree>
    <p:extLst>
      <p:ext uri="{BB962C8B-B14F-4D97-AF65-F5344CB8AC3E}">
        <p14:creationId xmlns:p14="http://schemas.microsoft.com/office/powerpoint/2010/main" val="2331435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6" name="Picture 5">
            <a:extLst>
              <a:ext uri="{FF2B5EF4-FFF2-40B4-BE49-F238E27FC236}">
                <a16:creationId xmlns:a16="http://schemas.microsoft.com/office/drawing/2014/main" id="{68979CF9-1474-4D5D-B8E8-7C11192CDCA9}"/>
              </a:ext>
            </a:extLst>
          </p:cNvPr>
          <p:cNvPicPr>
            <a:picLocks noChangeAspect="1"/>
          </p:cNvPicPr>
          <p:nvPr/>
        </p:nvPicPr>
        <p:blipFill>
          <a:blip r:embed="rId3"/>
          <a:stretch>
            <a:fillRect/>
          </a:stretch>
        </p:blipFill>
        <p:spPr>
          <a:xfrm>
            <a:off x="1790700" y="1298259"/>
            <a:ext cx="7113155" cy="5397815"/>
          </a:xfrm>
          <a:prstGeom prst="rect">
            <a:avLst/>
          </a:prstGeom>
        </p:spPr>
      </p:pic>
    </p:spTree>
    <p:extLst>
      <p:ext uri="{BB962C8B-B14F-4D97-AF65-F5344CB8AC3E}">
        <p14:creationId xmlns:p14="http://schemas.microsoft.com/office/powerpoint/2010/main" val="1632313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5" name="Picture 4">
            <a:extLst>
              <a:ext uri="{FF2B5EF4-FFF2-40B4-BE49-F238E27FC236}">
                <a16:creationId xmlns:a16="http://schemas.microsoft.com/office/drawing/2014/main" id="{AB140817-0149-4111-93E7-68870366A5FC}"/>
              </a:ext>
            </a:extLst>
          </p:cNvPr>
          <p:cNvPicPr>
            <a:picLocks noChangeAspect="1"/>
          </p:cNvPicPr>
          <p:nvPr/>
        </p:nvPicPr>
        <p:blipFill>
          <a:blip r:embed="rId3"/>
          <a:stretch>
            <a:fillRect/>
          </a:stretch>
        </p:blipFill>
        <p:spPr>
          <a:xfrm>
            <a:off x="1690255" y="1235383"/>
            <a:ext cx="7406986" cy="5237576"/>
          </a:xfrm>
          <a:prstGeom prst="rect">
            <a:avLst/>
          </a:prstGeom>
        </p:spPr>
      </p:pic>
    </p:spTree>
    <p:extLst>
      <p:ext uri="{BB962C8B-B14F-4D97-AF65-F5344CB8AC3E}">
        <p14:creationId xmlns:p14="http://schemas.microsoft.com/office/powerpoint/2010/main" val="1539902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fontScale="90000"/>
          </a:bodyPr>
          <a:lstStyle/>
          <a:p>
            <a:r>
              <a:rPr lang="en-IN" sz="3643" b="1" spc="-5" dirty="0">
                <a:solidFill>
                  <a:srgbClr val="0000FF"/>
                </a:solidFill>
                <a:latin typeface="Bookman Old Style" panose="02050604050505020204" pitchFamily="18" charset="0"/>
                <a:ea typeface="+mn-ea"/>
                <a:cs typeface="Times New Roman"/>
              </a:rPr>
              <a:t>Principle Component Analysis - Advantages </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6" name="TextBox 5">
            <a:extLst>
              <a:ext uri="{FF2B5EF4-FFF2-40B4-BE49-F238E27FC236}">
                <a16:creationId xmlns:a16="http://schemas.microsoft.com/office/drawing/2014/main" id="{BE4B21F6-D076-4EB3-A1CA-8CBB37B853AC}"/>
              </a:ext>
            </a:extLst>
          </p:cNvPr>
          <p:cNvSpPr txBox="1"/>
          <p:nvPr/>
        </p:nvSpPr>
        <p:spPr>
          <a:xfrm>
            <a:off x="858981" y="1062182"/>
            <a:ext cx="10261601" cy="5632311"/>
          </a:xfrm>
          <a:prstGeom prst="rect">
            <a:avLst/>
          </a:prstGeom>
          <a:noFill/>
        </p:spPr>
        <p:txBody>
          <a:bodyPr wrap="square">
            <a:spAutoFit/>
          </a:bodyPr>
          <a:lstStyle/>
          <a:p>
            <a:pPr marL="342900" indent="-342900">
              <a:buAutoNum type="arabicPeriod"/>
            </a:pPr>
            <a:r>
              <a:rPr lang="en-US" b="1" i="0" dirty="0">
                <a:effectLst/>
                <a:latin typeface="arial" panose="020B0604020202020204" pitchFamily="34" charset="0"/>
              </a:rPr>
              <a:t>Removes Correlated Features:</a:t>
            </a:r>
            <a:r>
              <a:rPr lang="en-US" b="0" i="0" dirty="0">
                <a:effectLst/>
                <a:latin typeface="arial" panose="020B0604020202020204" pitchFamily="34" charset="0"/>
              </a:rPr>
              <a:t> </a:t>
            </a:r>
          </a:p>
          <a:p>
            <a:pPr algn="just"/>
            <a:r>
              <a:rPr lang="en-US" dirty="0">
                <a:latin typeface="arial" panose="020B0604020202020204" pitchFamily="34" charset="0"/>
              </a:rPr>
              <a:t>	</a:t>
            </a:r>
            <a:r>
              <a:rPr lang="en-US" b="0" i="0" dirty="0">
                <a:effectLst/>
                <a:latin typeface="arial" panose="020B0604020202020204" pitchFamily="34" charset="0"/>
              </a:rPr>
              <a:t>In a real world scenario, it is very common that we get thousands of features in our dataset. You cannot run your algorithm on all the features as it will reduce the performance of your algorithm and it will not be easy to visualize that many features in any kind of graph. Hence the data set should be reduced.</a:t>
            </a:r>
          </a:p>
          <a:p>
            <a:pPr algn="just"/>
            <a:br>
              <a:rPr lang="en-US" b="0" i="0" dirty="0">
                <a:effectLst/>
                <a:latin typeface="arial" panose="020B0604020202020204" pitchFamily="34" charset="0"/>
              </a:rPr>
            </a:br>
            <a:r>
              <a:rPr lang="en-US" b="0" i="0" dirty="0">
                <a:effectLst/>
                <a:latin typeface="arial" panose="020B0604020202020204" pitchFamily="34" charset="0"/>
              </a:rPr>
              <a:t>	We need to find out the correlation among the features (correlated variables). Finding correlation manually in thousands of features is nearly impossible, frustrating and time-consuming</a:t>
            </a:r>
            <a:r>
              <a:rPr lang="en-US" dirty="0">
                <a:latin typeface="arial" panose="020B0604020202020204" pitchFamily="34" charset="0"/>
              </a:rPr>
              <a:t>. PCA performs this task effectively</a:t>
            </a:r>
          </a:p>
          <a:p>
            <a:pPr algn="just"/>
            <a:br>
              <a:rPr lang="en-US" b="0" i="0" dirty="0">
                <a:effectLst/>
                <a:latin typeface="arial" panose="020B0604020202020204" pitchFamily="34" charset="0"/>
              </a:rPr>
            </a:br>
            <a:r>
              <a:rPr lang="en-US" b="0" i="0" dirty="0">
                <a:effectLst/>
                <a:latin typeface="arial" panose="020B0604020202020204" pitchFamily="34" charset="0"/>
              </a:rPr>
              <a:t>After implementing the PCA on your dataset, all the Principal Components are independent of one another. There is no correlation among them.</a:t>
            </a:r>
          </a:p>
          <a:p>
            <a:pPr algn="just"/>
            <a:endParaRPr lang="en-US" b="0" i="0" dirty="0">
              <a:effectLst/>
              <a:latin typeface="arial" panose="020B0604020202020204" pitchFamily="34" charset="0"/>
            </a:endParaRPr>
          </a:p>
          <a:p>
            <a:pPr algn="just"/>
            <a:r>
              <a:rPr lang="en-US" b="1" i="0" dirty="0">
                <a:solidFill>
                  <a:srgbClr val="333333"/>
                </a:solidFill>
                <a:effectLst/>
                <a:latin typeface="arial" panose="020B0604020202020204" pitchFamily="34" charset="0"/>
              </a:rPr>
              <a:t>2. Improves Algorithm Performance: </a:t>
            </a:r>
          </a:p>
          <a:p>
            <a:pPr algn="just"/>
            <a:r>
              <a:rPr lang="en-US" b="1" dirty="0">
                <a:solidFill>
                  <a:srgbClr val="333333"/>
                </a:solidFill>
                <a:latin typeface="arial" panose="020B0604020202020204" pitchFamily="34" charset="0"/>
              </a:rPr>
              <a:t>	</a:t>
            </a:r>
            <a:r>
              <a:rPr lang="en-US" b="0" i="0" dirty="0">
                <a:effectLst/>
                <a:latin typeface="arial" panose="020B0604020202020204" pitchFamily="34" charset="0"/>
              </a:rPr>
              <a:t>With so many features, the performance of your algorithm will drastically degrade. PCA is a very common way to speed up your Machine Learning algorithm by getting rid of correlated variables which don't contribute in any decision making. The training time of the algorithms reduces significantly with less number of features.</a:t>
            </a:r>
          </a:p>
          <a:p>
            <a:pPr algn="just"/>
            <a:r>
              <a:rPr lang="en-US" dirty="0">
                <a:latin typeface="arial" panose="020B0604020202020204" pitchFamily="34" charset="0"/>
              </a:rPr>
              <a:t> </a:t>
            </a:r>
            <a:r>
              <a:rPr lang="en-US" b="0" i="0" dirty="0">
                <a:effectLst/>
                <a:highlight>
                  <a:srgbClr val="FFFF00"/>
                </a:highlight>
                <a:latin typeface="arial" panose="020B0604020202020204" pitchFamily="34" charset="0"/>
              </a:rPr>
              <a:t>So, if the input dimensions are too high, then using PCA to speed up the algorithm is a reasonable choice. </a:t>
            </a:r>
            <a:endParaRPr lang="en-IN" dirty="0">
              <a:highlight>
                <a:srgbClr val="FFFF00"/>
              </a:highlight>
            </a:endParaRPr>
          </a:p>
        </p:txBody>
      </p:sp>
    </p:spTree>
    <p:extLst>
      <p:ext uri="{BB962C8B-B14F-4D97-AF65-F5344CB8AC3E}">
        <p14:creationId xmlns:p14="http://schemas.microsoft.com/office/powerpoint/2010/main" val="2129778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fontScale="90000"/>
          </a:bodyPr>
          <a:lstStyle/>
          <a:p>
            <a:r>
              <a:rPr lang="en-IN" sz="3643" b="1" spc="-5" dirty="0">
                <a:solidFill>
                  <a:srgbClr val="0000FF"/>
                </a:solidFill>
                <a:latin typeface="Bookman Old Style" panose="02050604050505020204" pitchFamily="18" charset="0"/>
                <a:ea typeface="+mn-ea"/>
                <a:cs typeface="Times New Roman"/>
              </a:rPr>
              <a:t>Principle Component Analysis - Advantages &amp; Disadvantages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6" name="TextBox 5">
            <a:extLst>
              <a:ext uri="{FF2B5EF4-FFF2-40B4-BE49-F238E27FC236}">
                <a16:creationId xmlns:a16="http://schemas.microsoft.com/office/drawing/2014/main" id="{BE4B21F6-D076-4EB3-A1CA-8CBB37B853AC}"/>
              </a:ext>
            </a:extLst>
          </p:cNvPr>
          <p:cNvSpPr txBox="1"/>
          <p:nvPr/>
        </p:nvSpPr>
        <p:spPr>
          <a:xfrm>
            <a:off x="858981" y="1062182"/>
            <a:ext cx="10261601" cy="2862322"/>
          </a:xfrm>
          <a:prstGeom prst="rect">
            <a:avLst/>
          </a:prstGeom>
          <a:noFill/>
        </p:spPr>
        <p:txBody>
          <a:bodyPr wrap="square">
            <a:spAutoFit/>
          </a:bodyPr>
          <a:lstStyle/>
          <a:p>
            <a:r>
              <a:rPr lang="en-US" b="1" i="0" dirty="0">
                <a:effectLst/>
                <a:latin typeface="arial" panose="020B0604020202020204" pitchFamily="34" charset="0"/>
              </a:rPr>
              <a:t>3. Reduces Overfitting:</a:t>
            </a:r>
            <a:r>
              <a:rPr lang="en-US" b="0" i="0" dirty="0">
                <a:effectLst/>
                <a:latin typeface="arial" panose="020B0604020202020204" pitchFamily="34" charset="0"/>
              </a:rPr>
              <a:t> Overfitting mainly occurs when there are too many variables in the dataset. So, PCA helps in overcoming the overfitting issue by reducing the number of features.</a:t>
            </a:r>
            <a:br>
              <a:rPr lang="en-US" dirty="0"/>
            </a:br>
            <a:br>
              <a:rPr lang="en-US" b="0" i="0" dirty="0">
                <a:effectLst/>
                <a:latin typeface="arial" panose="020B0604020202020204" pitchFamily="34" charset="0"/>
              </a:rPr>
            </a:br>
            <a:r>
              <a:rPr lang="en-US" b="1" i="0" dirty="0">
                <a:effectLst/>
                <a:latin typeface="arial" panose="020B0604020202020204" pitchFamily="34" charset="0"/>
              </a:rPr>
              <a:t>4. Improves Visualization:</a:t>
            </a:r>
            <a:r>
              <a:rPr lang="en-US" b="0" i="0" dirty="0">
                <a:effectLst/>
                <a:latin typeface="arial" panose="020B0604020202020204" pitchFamily="34" charset="0"/>
              </a:rPr>
              <a:t> It is very hard to visualize and understand the data in high dimensions. PCA transforms a high dimensional data to low dimensional data (2 dimension) so that it can be visualized easily. </a:t>
            </a:r>
            <a:br>
              <a:rPr lang="en-US" dirty="0"/>
            </a:br>
            <a:br>
              <a:rPr lang="en-US" b="0" i="0" dirty="0">
                <a:effectLst/>
                <a:latin typeface="arial" panose="020B0604020202020204" pitchFamily="34" charset="0"/>
              </a:rPr>
            </a:br>
            <a:r>
              <a:rPr lang="en-US" b="0" i="0" dirty="0">
                <a:effectLst/>
                <a:latin typeface="arial" panose="020B0604020202020204" pitchFamily="34" charset="0"/>
              </a:rPr>
              <a:t>We can use 2D Scree Plot to see which Principal Components result in high variance and have more impact as compared to other Principal Components. </a:t>
            </a:r>
            <a:br>
              <a:rPr lang="en-US" dirty="0"/>
            </a:br>
            <a:endParaRPr lang="en-IN" dirty="0">
              <a:highlight>
                <a:srgbClr val="FFFF00"/>
              </a:highlight>
            </a:endParaRPr>
          </a:p>
        </p:txBody>
      </p:sp>
      <p:sp>
        <p:nvSpPr>
          <p:cNvPr id="7" name="TextBox 6">
            <a:extLst>
              <a:ext uri="{FF2B5EF4-FFF2-40B4-BE49-F238E27FC236}">
                <a16:creationId xmlns:a16="http://schemas.microsoft.com/office/drawing/2014/main" id="{F8C6DFF8-EDBA-46B1-A759-4072411C6029}"/>
              </a:ext>
            </a:extLst>
          </p:cNvPr>
          <p:cNvSpPr txBox="1"/>
          <p:nvPr/>
        </p:nvSpPr>
        <p:spPr>
          <a:xfrm>
            <a:off x="858981" y="3924504"/>
            <a:ext cx="10825019" cy="2585323"/>
          </a:xfrm>
          <a:prstGeom prst="rect">
            <a:avLst/>
          </a:prstGeom>
          <a:noFill/>
        </p:spPr>
        <p:txBody>
          <a:bodyPr wrap="square">
            <a:spAutoFit/>
          </a:bodyPr>
          <a:lstStyle/>
          <a:p>
            <a:r>
              <a:rPr lang="en-US" b="1" i="0" dirty="0">
                <a:solidFill>
                  <a:srgbClr val="FF0000"/>
                </a:solidFill>
                <a:effectLst/>
                <a:latin typeface="arial" panose="020B0604020202020204" pitchFamily="34" charset="0"/>
              </a:rPr>
              <a:t>Disadvantages of Principal Component Analysis</a:t>
            </a:r>
            <a:br>
              <a:rPr lang="en-US" dirty="0">
                <a:solidFill>
                  <a:srgbClr val="FF0000"/>
                </a:solidFill>
              </a:rPr>
            </a:br>
            <a:br>
              <a:rPr lang="en-US" b="0" i="0" dirty="0">
                <a:solidFill>
                  <a:srgbClr val="333333"/>
                </a:solidFill>
                <a:effectLst/>
                <a:latin typeface="arial" panose="020B0604020202020204" pitchFamily="34" charset="0"/>
              </a:rPr>
            </a:br>
            <a:r>
              <a:rPr lang="en-US" b="1" i="0" dirty="0">
                <a:solidFill>
                  <a:srgbClr val="333333"/>
                </a:solidFill>
                <a:effectLst/>
                <a:latin typeface="arial" panose="020B0604020202020204" pitchFamily="34" charset="0"/>
              </a:rPr>
              <a:t>1</a:t>
            </a:r>
            <a:r>
              <a:rPr lang="en-US" b="1" i="0" dirty="0">
                <a:effectLst/>
                <a:latin typeface="arial" panose="020B0604020202020204" pitchFamily="34" charset="0"/>
              </a:rPr>
              <a:t>. Independent variables become less interpretable:</a:t>
            </a:r>
            <a:r>
              <a:rPr lang="en-US" b="0" i="0" dirty="0">
                <a:effectLst/>
                <a:latin typeface="arial" panose="020B0604020202020204" pitchFamily="34" charset="0"/>
              </a:rPr>
              <a:t> After implementing PCA on the dataset, your original features will turn into Principal Components. Principal Components are the linear combination of your original features. Principal Components are not as readable and interpretable as original features.</a:t>
            </a:r>
            <a:br>
              <a:rPr lang="en-US" dirty="0"/>
            </a:br>
            <a:br>
              <a:rPr lang="en-US" b="0" i="0" dirty="0">
                <a:effectLst/>
                <a:latin typeface="arial" panose="020B0604020202020204" pitchFamily="34" charset="0"/>
              </a:rPr>
            </a:br>
            <a:r>
              <a:rPr lang="en-US" b="1" i="0" dirty="0">
                <a:effectLst/>
                <a:latin typeface="arial" panose="020B0604020202020204" pitchFamily="34" charset="0"/>
              </a:rPr>
              <a:t>2. Data standardization is must before PCA:</a:t>
            </a:r>
            <a:r>
              <a:rPr lang="en-US" b="0" i="0" dirty="0">
                <a:effectLst/>
                <a:latin typeface="arial" panose="020B0604020202020204" pitchFamily="34" charset="0"/>
              </a:rPr>
              <a:t> You must standardize your data before implementing PCA, otherwise PCA will not be able to find the optimal Principal Components. </a:t>
            </a:r>
            <a:br>
              <a:rPr lang="en-US" b="0" i="0" dirty="0">
                <a:effectLst/>
                <a:latin typeface="arial" panose="020B0604020202020204" pitchFamily="34" charset="0"/>
              </a:rPr>
            </a:br>
            <a:endParaRPr lang="en-IN" dirty="0"/>
          </a:p>
        </p:txBody>
      </p:sp>
    </p:spTree>
    <p:extLst>
      <p:ext uri="{BB962C8B-B14F-4D97-AF65-F5344CB8AC3E}">
        <p14:creationId xmlns:p14="http://schemas.microsoft.com/office/powerpoint/2010/main" val="3784385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56DC201-7CBF-47FF-9973-B06E23846D1A}"/>
              </a:ext>
            </a:extLst>
          </p:cNvPr>
          <p:cNvPicPr>
            <a:picLocks noChangeAspect="1"/>
          </p:cNvPicPr>
          <p:nvPr/>
        </p:nvPicPr>
        <p:blipFill>
          <a:blip r:embed="rId2"/>
          <a:stretch>
            <a:fillRect/>
          </a:stretch>
        </p:blipFill>
        <p:spPr>
          <a:xfrm>
            <a:off x="6312623" y="2678084"/>
            <a:ext cx="4780252" cy="3914803"/>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fontScale="90000"/>
          </a:bodyPr>
          <a:lstStyle/>
          <a:p>
            <a:r>
              <a:rPr lang="en-IN" sz="3643" b="1" spc="-5" dirty="0">
                <a:solidFill>
                  <a:srgbClr val="0000FF"/>
                </a:solidFill>
                <a:latin typeface="Bookman Old Style" panose="02050604050505020204" pitchFamily="18" charset="0"/>
                <a:ea typeface="+mn-ea"/>
                <a:cs typeface="Times New Roman"/>
              </a:rPr>
              <a:t>Principle Component Analysis - Advantages &amp; Disadvantages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7" name="TextBox 6">
            <a:extLst>
              <a:ext uri="{FF2B5EF4-FFF2-40B4-BE49-F238E27FC236}">
                <a16:creationId xmlns:a16="http://schemas.microsoft.com/office/drawing/2014/main" id="{F8C6DFF8-EDBA-46B1-A759-4072411C6029}"/>
              </a:ext>
            </a:extLst>
          </p:cNvPr>
          <p:cNvSpPr txBox="1"/>
          <p:nvPr/>
        </p:nvSpPr>
        <p:spPr>
          <a:xfrm>
            <a:off x="683490" y="1366031"/>
            <a:ext cx="10825019" cy="1477328"/>
          </a:xfrm>
          <a:prstGeom prst="rect">
            <a:avLst/>
          </a:prstGeom>
          <a:noFill/>
        </p:spPr>
        <p:txBody>
          <a:bodyPr wrap="square">
            <a:spAutoFit/>
          </a:bodyPr>
          <a:lstStyle/>
          <a:p>
            <a:r>
              <a:rPr lang="en-US" b="1" i="0" dirty="0">
                <a:solidFill>
                  <a:srgbClr val="FF0000"/>
                </a:solidFill>
                <a:effectLst/>
                <a:latin typeface="arial" panose="020B0604020202020204" pitchFamily="34" charset="0"/>
              </a:rPr>
              <a:t>Disadvantages of Principal Component Analysis</a:t>
            </a:r>
            <a:br>
              <a:rPr lang="en-US" dirty="0">
                <a:solidFill>
                  <a:srgbClr val="FF0000"/>
                </a:solidFill>
              </a:rPr>
            </a:br>
            <a:br>
              <a:rPr lang="en-US" b="0" i="0" dirty="0">
                <a:solidFill>
                  <a:srgbClr val="333333"/>
                </a:solidFill>
                <a:effectLst/>
                <a:latin typeface="arial" panose="020B0604020202020204" pitchFamily="34" charset="0"/>
              </a:rPr>
            </a:br>
            <a:r>
              <a:rPr lang="en-US" b="1" dirty="0">
                <a:solidFill>
                  <a:srgbClr val="333333"/>
                </a:solidFill>
                <a:latin typeface="arial" panose="020B0604020202020204" pitchFamily="34" charset="0"/>
              </a:rPr>
              <a:t>3</a:t>
            </a:r>
            <a:r>
              <a:rPr lang="en-US" b="1" i="0" dirty="0">
                <a:solidFill>
                  <a:srgbClr val="333333"/>
                </a:solidFill>
                <a:effectLst/>
                <a:latin typeface="arial" panose="020B0604020202020204" pitchFamily="34" charset="0"/>
              </a:rPr>
              <a:t>. Information Loss:</a:t>
            </a:r>
            <a:r>
              <a:rPr lang="en-US" b="0" i="0" dirty="0">
                <a:solidFill>
                  <a:srgbClr val="333333"/>
                </a:solidFill>
                <a:effectLst/>
                <a:latin typeface="arial" panose="020B0604020202020204" pitchFamily="34" charset="0"/>
              </a:rPr>
              <a:t> Although Principal Components try to cover maximum variance among the features in a dataset, if we don't select the number of Principal Components with care, it may miss some information as compared to the original list of features.</a:t>
            </a:r>
            <a:endParaRPr lang="en-IN" dirty="0"/>
          </a:p>
        </p:txBody>
      </p:sp>
      <p:pic>
        <p:nvPicPr>
          <p:cNvPr id="5" name="Picture 4">
            <a:extLst>
              <a:ext uri="{FF2B5EF4-FFF2-40B4-BE49-F238E27FC236}">
                <a16:creationId xmlns:a16="http://schemas.microsoft.com/office/drawing/2014/main" id="{D4400DF2-FDA4-4B04-A689-F3BE8BE80576}"/>
              </a:ext>
            </a:extLst>
          </p:cNvPr>
          <p:cNvPicPr>
            <a:picLocks noChangeAspect="1"/>
          </p:cNvPicPr>
          <p:nvPr/>
        </p:nvPicPr>
        <p:blipFill>
          <a:blip r:embed="rId4"/>
          <a:stretch>
            <a:fillRect/>
          </a:stretch>
        </p:blipFill>
        <p:spPr>
          <a:xfrm>
            <a:off x="824344" y="3072618"/>
            <a:ext cx="3997037" cy="2951301"/>
          </a:xfrm>
          <a:prstGeom prst="rect">
            <a:avLst/>
          </a:prstGeom>
        </p:spPr>
      </p:pic>
      <p:pic>
        <p:nvPicPr>
          <p:cNvPr id="9" name="Picture 8">
            <a:extLst>
              <a:ext uri="{FF2B5EF4-FFF2-40B4-BE49-F238E27FC236}">
                <a16:creationId xmlns:a16="http://schemas.microsoft.com/office/drawing/2014/main" id="{451C9BDD-4A04-4D10-AF0F-4D76C794E1A8}"/>
              </a:ext>
            </a:extLst>
          </p:cNvPr>
          <p:cNvPicPr>
            <a:picLocks noChangeAspect="1"/>
          </p:cNvPicPr>
          <p:nvPr/>
        </p:nvPicPr>
        <p:blipFill>
          <a:blip r:embed="rId5"/>
          <a:stretch>
            <a:fillRect/>
          </a:stretch>
        </p:blipFill>
        <p:spPr>
          <a:xfrm>
            <a:off x="2506229" y="6086997"/>
            <a:ext cx="846571" cy="327447"/>
          </a:xfrm>
          <a:prstGeom prst="rect">
            <a:avLst/>
          </a:prstGeom>
        </p:spPr>
      </p:pic>
    </p:spTree>
    <p:extLst>
      <p:ext uri="{BB962C8B-B14F-4D97-AF65-F5344CB8AC3E}">
        <p14:creationId xmlns:p14="http://schemas.microsoft.com/office/powerpoint/2010/main" val="430891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Linear Discriminative Analysis - LDA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6" name="Picture 5">
            <a:extLst>
              <a:ext uri="{FF2B5EF4-FFF2-40B4-BE49-F238E27FC236}">
                <a16:creationId xmlns:a16="http://schemas.microsoft.com/office/drawing/2014/main" id="{C849AF1F-0D20-49BB-9386-8EA4B3A5AF93}"/>
              </a:ext>
            </a:extLst>
          </p:cNvPr>
          <p:cNvPicPr>
            <a:picLocks noChangeAspect="1"/>
          </p:cNvPicPr>
          <p:nvPr/>
        </p:nvPicPr>
        <p:blipFill>
          <a:blip r:embed="rId3"/>
          <a:stretch>
            <a:fillRect/>
          </a:stretch>
        </p:blipFill>
        <p:spPr>
          <a:xfrm>
            <a:off x="1228437" y="930355"/>
            <a:ext cx="10289308" cy="5394339"/>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570182" y="6503177"/>
            <a:ext cx="5357091" cy="261610"/>
          </a:xfrm>
          <a:prstGeom prst="rect">
            <a:avLst/>
          </a:prstGeom>
          <a:noFill/>
        </p:spPr>
        <p:txBody>
          <a:bodyPr wrap="square" rtlCol="0">
            <a:spAutoFit/>
          </a:bodyPr>
          <a:lstStyle/>
          <a:p>
            <a:r>
              <a:rPr lang="en-IN" sz="1100" dirty="0"/>
              <a:t>Content &amp; Image Source: http://www.facweb.iitkgp.ac.in/~sudeshna/courses/ml08/lda.pdf</a:t>
            </a:r>
          </a:p>
        </p:txBody>
      </p:sp>
    </p:spTree>
    <p:extLst>
      <p:ext uri="{BB962C8B-B14F-4D97-AF65-F5344CB8AC3E}">
        <p14:creationId xmlns:p14="http://schemas.microsoft.com/office/powerpoint/2010/main" val="4240365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827C4E-7B9B-4C0B-B8A2-2713E1AD8CD5}"/>
              </a:ext>
            </a:extLst>
          </p:cNvPr>
          <p:cNvPicPr>
            <a:picLocks noChangeAspect="1"/>
          </p:cNvPicPr>
          <p:nvPr/>
        </p:nvPicPr>
        <p:blipFill>
          <a:blip r:embed="rId2"/>
          <a:stretch>
            <a:fillRect/>
          </a:stretch>
        </p:blipFill>
        <p:spPr>
          <a:xfrm>
            <a:off x="942974" y="930355"/>
            <a:ext cx="11249025" cy="5572822"/>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Linear Discriminative Analysis - LDA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570182" y="6503177"/>
            <a:ext cx="5357091" cy="261610"/>
          </a:xfrm>
          <a:prstGeom prst="rect">
            <a:avLst/>
          </a:prstGeom>
          <a:noFill/>
        </p:spPr>
        <p:txBody>
          <a:bodyPr wrap="square" rtlCol="0">
            <a:spAutoFit/>
          </a:bodyPr>
          <a:lstStyle/>
          <a:p>
            <a:r>
              <a:rPr lang="en-IN" sz="1100" dirty="0"/>
              <a:t>Content &amp; Image Source: http://www.facweb.iitkgp.ac.in/~sudeshna/courses/ml08/lda.pdf</a:t>
            </a:r>
          </a:p>
        </p:txBody>
      </p:sp>
    </p:spTree>
    <p:extLst>
      <p:ext uri="{BB962C8B-B14F-4D97-AF65-F5344CB8AC3E}">
        <p14:creationId xmlns:p14="http://schemas.microsoft.com/office/powerpoint/2010/main" val="3183624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Linear Discriminative Analysis - LDA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570182" y="6503177"/>
            <a:ext cx="5357091" cy="261610"/>
          </a:xfrm>
          <a:prstGeom prst="rect">
            <a:avLst/>
          </a:prstGeom>
          <a:noFill/>
        </p:spPr>
        <p:txBody>
          <a:bodyPr wrap="square" rtlCol="0">
            <a:spAutoFit/>
          </a:bodyPr>
          <a:lstStyle/>
          <a:p>
            <a:r>
              <a:rPr lang="en-IN" sz="1100" dirty="0"/>
              <a:t>Content &amp; Image Source: http://www.facweb.iitkgp.ac.in/~sudeshna/courses/ml08/lda.pdf</a:t>
            </a:r>
          </a:p>
        </p:txBody>
      </p:sp>
      <p:pic>
        <p:nvPicPr>
          <p:cNvPr id="6" name="Picture 5">
            <a:extLst>
              <a:ext uri="{FF2B5EF4-FFF2-40B4-BE49-F238E27FC236}">
                <a16:creationId xmlns:a16="http://schemas.microsoft.com/office/drawing/2014/main" id="{53006B74-60DD-4BB9-9716-8E82EA9853FC}"/>
              </a:ext>
            </a:extLst>
          </p:cNvPr>
          <p:cNvPicPr>
            <a:picLocks noChangeAspect="1"/>
          </p:cNvPicPr>
          <p:nvPr/>
        </p:nvPicPr>
        <p:blipFill>
          <a:blip r:embed="rId3"/>
          <a:stretch>
            <a:fillRect/>
          </a:stretch>
        </p:blipFill>
        <p:spPr>
          <a:xfrm>
            <a:off x="790575" y="930355"/>
            <a:ext cx="10610850" cy="5498154"/>
          </a:xfrm>
          <a:prstGeom prst="rect">
            <a:avLst/>
          </a:prstGeom>
        </p:spPr>
      </p:pic>
    </p:spTree>
    <p:extLst>
      <p:ext uri="{BB962C8B-B14F-4D97-AF65-F5344CB8AC3E}">
        <p14:creationId xmlns:p14="http://schemas.microsoft.com/office/powerpoint/2010/main" val="3073662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02242-89E0-4E0D-8BB4-23FB065AD279}"/>
              </a:ext>
            </a:extLst>
          </p:cNvPr>
          <p:cNvPicPr>
            <a:picLocks noChangeAspect="1"/>
          </p:cNvPicPr>
          <p:nvPr/>
        </p:nvPicPr>
        <p:blipFill>
          <a:blip r:embed="rId2"/>
          <a:stretch>
            <a:fillRect/>
          </a:stretch>
        </p:blipFill>
        <p:spPr>
          <a:xfrm>
            <a:off x="1256290" y="831272"/>
            <a:ext cx="10258425" cy="5802709"/>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Linear Discriminative Analysis - LDA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357746" y="6596390"/>
            <a:ext cx="5357091" cy="261610"/>
          </a:xfrm>
          <a:prstGeom prst="rect">
            <a:avLst/>
          </a:prstGeom>
          <a:noFill/>
        </p:spPr>
        <p:txBody>
          <a:bodyPr wrap="square" rtlCol="0">
            <a:spAutoFit/>
          </a:bodyPr>
          <a:lstStyle/>
          <a:p>
            <a:r>
              <a:rPr lang="en-IN" sz="1100" dirty="0"/>
              <a:t>Content &amp; Image Source: http://www.facweb.iitkgp.ac.in/~sudeshna/courses/ml08/lda.pdf</a:t>
            </a:r>
          </a:p>
        </p:txBody>
      </p:sp>
    </p:spTree>
    <p:extLst>
      <p:ext uri="{BB962C8B-B14F-4D97-AF65-F5344CB8AC3E}">
        <p14:creationId xmlns:p14="http://schemas.microsoft.com/office/powerpoint/2010/main" val="2733075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Linear Discriminative Analysis - LDA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357746" y="6596390"/>
            <a:ext cx="5357091" cy="261610"/>
          </a:xfrm>
          <a:prstGeom prst="rect">
            <a:avLst/>
          </a:prstGeom>
          <a:noFill/>
        </p:spPr>
        <p:txBody>
          <a:bodyPr wrap="square" rtlCol="0">
            <a:spAutoFit/>
          </a:bodyPr>
          <a:lstStyle/>
          <a:p>
            <a:r>
              <a:rPr lang="en-IN" sz="1100" dirty="0"/>
              <a:t>Content &amp; Image Source: http://www.facweb.iitkgp.ac.in/~sudeshna/courses/ml08/lda.pdf</a:t>
            </a:r>
          </a:p>
        </p:txBody>
      </p:sp>
      <p:pic>
        <p:nvPicPr>
          <p:cNvPr id="6" name="Picture 5">
            <a:extLst>
              <a:ext uri="{FF2B5EF4-FFF2-40B4-BE49-F238E27FC236}">
                <a16:creationId xmlns:a16="http://schemas.microsoft.com/office/drawing/2014/main" id="{0A7AEA91-592E-44F3-976F-B7F69AFDA79F}"/>
              </a:ext>
            </a:extLst>
          </p:cNvPr>
          <p:cNvPicPr>
            <a:picLocks noChangeAspect="1"/>
          </p:cNvPicPr>
          <p:nvPr/>
        </p:nvPicPr>
        <p:blipFill>
          <a:blip r:embed="rId3"/>
          <a:stretch>
            <a:fillRect/>
          </a:stretch>
        </p:blipFill>
        <p:spPr>
          <a:xfrm>
            <a:off x="997527" y="849745"/>
            <a:ext cx="10353675" cy="5670694"/>
          </a:xfrm>
          <a:prstGeom prst="rect">
            <a:avLst/>
          </a:prstGeom>
        </p:spPr>
      </p:pic>
    </p:spTree>
    <p:extLst>
      <p:ext uri="{BB962C8B-B14F-4D97-AF65-F5344CB8AC3E}">
        <p14:creationId xmlns:p14="http://schemas.microsoft.com/office/powerpoint/2010/main" val="2737576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0" y="0"/>
            <a:ext cx="1348503" cy="1177781"/>
          </a:xfrm>
          <a:prstGeom prst="rect">
            <a:avLst/>
          </a:prstGeom>
        </p:spPr>
      </p:pic>
      <p:sp>
        <p:nvSpPr>
          <p:cNvPr id="3" name="Subtitle 2">
            <a:extLst>
              <a:ext uri="{FF2B5EF4-FFF2-40B4-BE49-F238E27FC236}">
                <a16:creationId xmlns:a16="http://schemas.microsoft.com/office/drawing/2014/main" id="{70401BF6-2661-44D9-BC51-B32EAFC730E6}"/>
              </a:ext>
            </a:extLst>
          </p:cNvPr>
          <p:cNvSpPr>
            <a:spLocks noGrp="1"/>
          </p:cNvSpPr>
          <p:nvPr>
            <p:ph type="subTitle" idx="1"/>
          </p:nvPr>
        </p:nvSpPr>
        <p:spPr>
          <a:xfrm>
            <a:off x="1265375" y="1859090"/>
            <a:ext cx="10566407" cy="4498108"/>
          </a:xfrm>
        </p:spPr>
        <p:txBody>
          <a:bodyPr>
            <a:normAutofit/>
          </a:bodyPr>
          <a:lstStyle/>
          <a:p>
            <a:pPr algn="just">
              <a:lnSpc>
                <a:spcPct val="115000"/>
              </a:lnSpc>
              <a:spcAft>
                <a:spcPts val="1000"/>
              </a:spcAft>
            </a:pPr>
            <a:r>
              <a:rPr lang="en-US" sz="2800" b="1" dirty="0">
                <a:solidFill>
                  <a:srgbClr val="C00000"/>
                </a:solidFill>
                <a:effectLst/>
                <a:latin typeface="Arial" panose="020B0604020202020204" pitchFamily="34" charset="0"/>
                <a:ea typeface="Calibri" panose="020F0502020204030204" pitchFamily="34" charset="0"/>
                <a:cs typeface="Arial" panose="020B0604020202020204" pitchFamily="34" charset="0"/>
              </a:rPr>
              <a:t>Course Objectives</a:t>
            </a:r>
            <a:r>
              <a:rPr lang="en-US" sz="2800" dirty="0">
                <a:solidFill>
                  <a:srgbClr val="C00000"/>
                </a:solidFill>
                <a:effectLst/>
                <a:latin typeface="Arial" panose="020B0604020202020204" pitchFamily="34" charset="0"/>
                <a:ea typeface="Calibri" panose="020F0502020204030204" pitchFamily="34" charset="0"/>
                <a:cs typeface="Arial" panose="020B0604020202020204" pitchFamily="34" charset="0"/>
              </a:rPr>
              <a:t>:</a:t>
            </a:r>
            <a:endParaRPr lang="en-IN" sz="28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spcAft>
                <a:spcPts val="800"/>
              </a:spcAft>
              <a:buFont typeface="Arial" panose="020B0604020202020204" pitchFamily="34" charset="0"/>
              <a:buChar char="•"/>
            </a:pPr>
            <a:r>
              <a:rPr lang="en-US" sz="2800" dirty="0"/>
              <a:t>To present the </a:t>
            </a:r>
            <a:r>
              <a:rPr lang="en-US" sz="2800" dirty="0">
                <a:solidFill>
                  <a:srgbClr val="FF0000"/>
                </a:solidFill>
              </a:rPr>
              <a:t>mathematical, statistical and computational </a:t>
            </a:r>
            <a:r>
              <a:rPr lang="en-US" sz="2800" dirty="0"/>
              <a:t>challenges of building neural networks</a:t>
            </a:r>
            <a:endParaRPr lang="en-IN" sz="2800" dirty="0"/>
          </a:p>
          <a:p>
            <a:pPr marL="342900" lvl="0" indent="-342900" algn="just">
              <a:spcAft>
                <a:spcPts val="800"/>
              </a:spcAft>
              <a:buFont typeface="Arial" panose="020B0604020202020204" pitchFamily="34" charset="0"/>
              <a:buChar char="•"/>
            </a:pPr>
            <a:r>
              <a:rPr lang="en-US" sz="2800" dirty="0"/>
              <a:t>To study the </a:t>
            </a:r>
            <a:r>
              <a:rPr lang="en-US" sz="2800" dirty="0">
                <a:solidFill>
                  <a:srgbClr val="FF0000"/>
                </a:solidFill>
              </a:rPr>
              <a:t>concepts</a:t>
            </a:r>
            <a:r>
              <a:rPr lang="en-US" sz="2800" dirty="0">
                <a:solidFill>
                  <a:srgbClr val="C00000"/>
                </a:solidFill>
              </a:rPr>
              <a:t> </a:t>
            </a:r>
            <a:r>
              <a:rPr lang="en-US" sz="2800" dirty="0"/>
              <a:t>of deep learning</a:t>
            </a:r>
            <a:endParaRPr lang="en-IN" sz="2800" dirty="0"/>
          </a:p>
          <a:p>
            <a:pPr marL="342900" lvl="0" indent="-342900" algn="just">
              <a:spcAft>
                <a:spcPts val="800"/>
              </a:spcAft>
              <a:buFont typeface="Arial" panose="020B0604020202020204" pitchFamily="34" charset="0"/>
              <a:buChar char="•"/>
            </a:pPr>
            <a:r>
              <a:rPr lang="en-US" sz="2800" dirty="0"/>
              <a:t>To introduce </a:t>
            </a:r>
            <a:r>
              <a:rPr lang="en-US" sz="2800" dirty="0">
                <a:solidFill>
                  <a:srgbClr val="FF0000"/>
                </a:solidFill>
              </a:rPr>
              <a:t>dimensionality reduction </a:t>
            </a:r>
            <a:r>
              <a:rPr lang="en-US" sz="2800" dirty="0"/>
              <a:t>techniques</a:t>
            </a:r>
            <a:endParaRPr lang="en-IN" sz="2800" dirty="0"/>
          </a:p>
          <a:p>
            <a:pPr marL="342900" lvl="0" indent="-342900" algn="just">
              <a:spcAft>
                <a:spcPts val="800"/>
              </a:spcAft>
              <a:buFont typeface="Arial" panose="020B0604020202020204" pitchFamily="34" charset="0"/>
              <a:buChar char="•"/>
            </a:pPr>
            <a:r>
              <a:rPr lang="en-US" sz="2800" dirty="0"/>
              <a:t>To enable the students to know deep learning techniques to </a:t>
            </a:r>
            <a:r>
              <a:rPr lang="en-US" sz="2800" dirty="0">
                <a:solidFill>
                  <a:srgbClr val="FF0000"/>
                </a:solidFill>
              </a:rPr>
              <a:t>support</a:t>
            </a:r>
            <a:r>
              <a:rPr lang="en-US" sz="2800" dirty="0">
                <a:solidFill>
                  <a:srgbClr val="C00000"/>
                </a:solidFill>
              </a:rPr>
              <a:t> </a:t>
            </a:r>
            <a:r>
              <a:rPr lang="en-US" sz="2800" dirty="0"/>
              <a:t>real-time applications</a:t>
            </a:r>
            <a:endParaRPr lang="en-IN" sz="2800" dirty="0"/>
          </a:p>
          <a:p>
            <a:pPr marL="342900" lvl="0" indent="-342900" algn="just">
              <a:spcAft>
                <a:spcPts val="800"/>
              </a:spcAft>
              <a:buFont typeface="Arial" panose="020B0604020202020204" pitchFamily="34" charset="0"/>
              <a:buChar char="•"/>
            </a:pPr>
            <a:r>
              <a:rPr lang="en-US" sz="2800" dirty="0"/>
              <a:t>To examine the </a:t>
            </a:r>
            <a:r>
              <a:rPr lang="en-US" sz="2800" dirty="0">
                <a:solidFill>
                  <a:srgbClr val="FF0000"/>
                </a:solidFill>
              </a:rPr>
              <a:t>case studies </a:t>
            </a:r>
            <a:r>
              <a:rPr lang="en-US" sz="2800" dirty="0"/>
              <a:t>of deep learning techniques</a:t>
            </a:r>
            <a:endParaRPr lang="en-IN" sz="2800" dirty="0"/>
          </a:p>
        </p:txBody>
      </p:sp>
      <p:sp>
        <p:nvSpPr>
          <p:cNvPr id="6" name="Title 1">
            <a:extLst>
              <a:ext uri="{FF2B5EF4-FFF2-40B4-BE49-F238E27FC236}">
                <a16:creationId xmlns:a16="http://schemas.microsoft.com/office/drawing/2014/main" id="{D20A270E-D79F-4BB1-9B7F-2899A537A7DF}"/>
              </a:ext>
            </a:extLst>
          </p:cNvPr>
          <p:cNvSpPr>
            <a:spLocks noGrp="1"/>
          </p:cNvSpPr>
          <p:nvPr>
            <p:ph type="ctrTitle"/>
          </p:nvPr>
        </p:nvSpPr>
        <p:spPr>
          <a:xfrm>
            <a:off x="674257" y="179600"/>
            <a:ext cx="9910616" cy="780764"/>
          </a:xfrm>
        </p:spPr>
        <p:txBody>
          <a:bodyPr>
            <a:normAutofit/>
          </a:bodyPr>
          <a:lstStyle/>
          <a:p>
            <a:r>
              <a:rPr lang="en-IN" sz="5000" dirty="0">
                <a:solidFill>
                  <a:srgbClr val="FF0000"/>
                </a:solidFill>
                <a:latin typeface="Arial" panose="020B0604020202020204" pitchFamily="34" charset="0"/>
                <a:cs typeface="Arial" panose="020B0604020202020204" pitchFamily="34" charset="0"/>
              </a:rPr>
              <a:t>Course Objectives</a:t>
            </a:r>
          </a:p>
        </p:txBody>
      </p:sp>
      <p:sp>
        <p:nvSpPr>
          <p:cNvPr id="7" name="Subtitle 2">
            <a:extLst>
              <a:ext uri="{FF2B5EF4-FFF2-40B4-BE49-F238E27FC236}">
                <a16:creationId xmlns:a16="http://schemas.microsoft.com/office/drawing/2014/main" id="{ABCCAC6C-C1EC-4CED-A336-89B9082DCE0C}"/>
              </a:ext>
            </a:extLst>
          </p:cNvPr>
          <p:cNvSpPr txBox="1">
            <a:spLocks/>
          </p:cNvSpPr>
          <p:nvPr/>
        </p:nvSpPr>
        <p:spPr>
          <a:xfrm>
            <a:off x="1173018" y="1148480"/>
            <a:ext cx="10658764" cy="71145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15000"/>
              </a:lnSpc>
              <a:spcAft>
                <a:spcPts val="1000"/>
              </a:spcAft>
            </a:pPr>
            <a:r>
              <a:rPr lang="en-IN" b="1" dirty="0">
                <a:solidFill>
                  <a:srgbClr val="0070C0"/>
                </a:solidFill>
                <a:latin typeface="Arial" panose="020B0604020202020204" pitchFamily="34" charset="0"/>
                <a:cs typeface="Arial" panose="020B0604020202020204" pitchFamily="34" charset="0"/>
              </a:rPr>
              <a:t>SECA4002 – DEEP LEARNING NEURAL NETWORKS</a:t>
            </a:r>
          </a:p>
        </p:txBody>
      </p:sp>
      <p:sp>
        <p:nvSpPr>
          <p:cNvPr id="2" name="Slide Number Placeholder 1">
            <a:extLst>
              <a:ext uri="{FF2B5EF4-FFF2-40B4-BE49-F238E27FC236}">
                <a16:creationId xmlns:a16="http://schemas.microsoft.com/office/drawing/2014/main" id="{E9B07E86-C56F-437E-A940-CBC5634F551A}"/>
              </a:ext>
            </a:extLst>
          </p:cNvPr>
          <p:cNvSpPr>
            <a:spLocks noGrp="1"/>
          </p:cNvSpPr>
          <p:nvPr>
            <p:ph type="sldNum" sz="quarter" idx="12"/>
          </p:nvPr>
        </p:nvSpPr>
        <p:spPr/>
        <p:txBody>
          <a:bodyPr/>
          <a:lstStyle/>
          <a:p>
            <a:fld id="{CFB90EB3-43DD-4781-AA94-EC840833DA96}" type="slidenum">
              <a:rPr lang="en-IN" smtClean="0"/>
              <a:t>3</a:t>
            </a:fld>
            <a:endParaRPr lang="en-IN" dirty="0"/>
          </a:p>
        </p:txBody>
      </p:sp>
    </p:spTree>
    <p:extLst>
      <p:ext uri="{BB962C8B-B14F-4D97-AF65-F5344CB8AC3E}">
        <p14:creationId xmlns:p14="http://schemas.microsoft.com/office/powerpoint/2010/main" val="258366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PCA Vs LDA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357746" y="6596390"/>
            <a:ext cx="5357091" cy="261610"/>
          </a:xfrm>
          <a:prstGeom prst="rect">
            <a:avLst/>
          </a:prstGeom>
          <a:noFill/>
        </p:spPr>
        <p:txBody>
          <a:bodyPr wrap="square" rtlCol="0">
            <a:spAutoFit/>
          </a:bodyPr>
          <a:lstStyle/>
          <a:p>
            <a:r>
              <a:rPr lang="en-IN" sz="1100" dirty="0"/>
              <a:t>Content &amp; Image Source:  https://sebastianraschka.com/Articles/2014_python_lda.html</a:t>
            </a:r>
          </a:p>
        </p:txBody>
      </p:sp>
      <p:pic>
        <p:nvPicPr>
          <p:cNvPr id="5" name="Picture 4">
            <a:extLst>
              <a:ext uri="{FF2B5EF4-FFF2-40B4-BE49-F238E27FC236}">
                <a16:creationId xmlns:a16="http://schemas.microsoft.com/office/drawing/2014/main" id="{FD6596F0-462F-4A1C-854F-64E951156EDC}"/>
              </a:ext>
            </a:extLst>
          </p:cNvPr>
          <p:cNvPicPr>
            <a:picLocks noChangeAspect="1"/>
          </p:cNvPicPr>
          <p:nvPr/>
        </p:nvPicPr>
        <p:blipFill>
          <a:blip r:embed="rId3"/>
          <a:stretch>
            <a:fillRect/>
          </a:stretch>
        </p:blipFill>
        <p:spPr>
          <a:xfrm>
            <a:off x="1357746" y="1477372"/>
            <a:ext cx="9391650" cy="4572000"/>
          </a:xfrm>
          <a:prstGeom prst="rect">
            <a:avLst/>
          </a:prstGeom>
        </p:spPr>
      </p:pic>
    </p:spTree>
    <p:extLst>
      <p:ext uri="{BB962C8B-B14F-4D97-AF65-F5344CB8AC3E}">
        <p14:creationId xmlns:p14="http://schemas.microsoft.com/office/powerpoint/2010/main" val="1098748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LDA in 5simple steps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357746" y="6596390"/>
            <a:ext cx="5357091" cy="261610"/>
          </a:xfrm>
          <a:prstGeom prst="rect">
            <a:avLst/>
          </a:prstGeom>
          <a:noFill/>
        </p:spPr>
        <p:txBody>
          <a:bodyPr wrap="square" rtlCol="0">
            <a:spAutoFit/>
          </a:bodyPr>
          <a:lstStyle/>
          <a:p>
            <a:r>
              <a:rPr lang="en-IN" sz="1100" dirty="0"/>
              <a:t>Content &amp; Image Source:  https://sebastianraschka.com/Articles/2014_python_lda.html</a:t>
            </a:r>
          </a:p>
        </p:txBody>
      </p:sp>
      <p:pic>
        <p:nvPicPr>
          <p:cNvPr id="6" name="Picture 5">
            <a:extLst>
              <a:ext uri="{FF2B5EF4-FFF2-40B4-BE49-F238E27FC236}">
                <a16:creationId xmlns:a16="http://schemas.microsoft.com/office/drawing/2014/main" id="{7B97A979-96CB-4F94-BF2E-EFCF81EBB857}"/>
              </a:ext>
            </a:extLst>
          </p:cNvPr>
          <p:cNvPicPr>
            <a:picLocks noChangeAspect="1"/>
          </p:cNvPicPr>
          <p:nvPr/>
        </p:nvPicPr>
        <p:blipFill>
          <a:blip r:embed="rId3"/>
          <a:stretch>
            <a:fillRect/>
          </a:stretch>
        </p:blipFill>
        <p:spPr>
          <a:xfrm>
            <a:off x="1357746" y="1432647"/>
            <a:ext cx="10024918" cy="4386263"/>
          </a:xfrm>
          <a:prstGeom prst="rect">
            <a:avLst/>
          </a:prstGeom>
        </p:spPr>
      </p:pic>
    </p:spTree>
    <p:extLst>
      <p:ext uri="{BB962C8B-B14F-4D97-AF65-F5344CB8AC3E}">
        <p14:creationId xmlns:p14="http://schemas.microsoft.com/office/powerpoint/2010/main" val="1340827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LDA – Pros &amp; Cons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357746" y="6596390"/>
            <a:ext cx="6761018" cy="261610"/>
          </a:xfrm>
          <a:prstGeom prst="rect">
            <a:avLst/>
          </a:prstGeom>
          <a:noFill/>
        </p:spPr>
        <p:txBody>
          <a:bodyPr wrap="square" rtlCol="0">
            <a:spAutoFit/>
          </a:bodyPr>
          <a:lstStyle/>
          <a:p>
            <a:r>
              <a:rPr lang="en-IN" sz="1100" dirty="0"/>
              <a:t>Content &amp; Image Source:  https://yangxiaozhou.github.io/data/2019/10/02/linear-discriminant-analysis.html</a:t>
            </a:r>
          </a:p>
        </p:txBody>
      </p:sp>
      <p:sp>
        <p:nvSpPr>
          <p:cNvPr id="7" name="TextBox 6">
            <a:extLst>
              <a:ext uri="{FF2B5EF4-FFF2-40B4-BE49-F238E27FC236}">
                <a16:creationId xmlns:a16="http://schemas.microsoft.com/office/drawing/2014/main" id="{5669A546-EB9B-4562-B971-451F2717F9EF}"/>
              </a:ext>
            </a:extLst>
          </p:cNvPr>
          <p:cNvSpPr txBox="1"/>
          <p:nvPr/>
        </p:nvSpPr>
        <p:spPr>
          <a:xfrm>
            <a:off x="877455" y="1187625"/>
            <a:ext cx="10132290" cy="5262979"/>
          </a:xfrm>
          <a:prstGeom prst="rect">
            <a:avLst/>
          </a:prstGeom>
          <a:noFill/>
        </p:spPr>
        <p:txBody>
          <a:bodyPr wrap="square">
            <a:spAutoFit/>
          </a:bodyPr>
          <a:lstStyle/>
          <a:p>
            <a:pPr algn="l"/>
            <a:r>
              <a:rPr lang="en-US" sz="2400" b="0" i="0" dirty="0">
                <a:solidFill>
                  <a:srgbClr val="FF0000"/>
                </a:solidFill>
                <a:effectLst/>
                <a:latin typeface="Arial" panose="020B0604020202020204" pitchFamily="34" charset="0"/>
                <a:cs typeface="Arial" panose="020B0604020202020204" pitchFamily="34" charset="0"/>
              </a:rPr>
              <a:t>Advantages of LDA:</a:t>
            </a:r>
          </a:p>
          <a:p>
            <a:pPr marL="628650" algn="l">
              <a:buFont typeface="+mj-lt"/>
              <a:buAutoNum type="arabicPeriod"/>
            </a:pPr>
            <a:r>
              <a:rPr lang="en-US" sz="2400" b="0" i="0" dirty="0">
                <a:effectLst/>
                <a:latin typeface="Arial" panose="020B0604020202020204" pitchFamily="34" charset="0"/>
                <a:cs typeface="Arial" panose="020B0604020202020204" pitchFamily="34" charset="0"/>
              </a:rPr>
              <a:t>Simple prototype classifier: Distance to the class mean is used, it’s simple to interpret.</a:t>
            </a:r>
          </a:p>
          <a:p>
            <a:pPr marL="628650" algn="l">
              <a:buFont typeface="+mj-lt"/>
              <a:buAutoNum type="arabicPeriod"/>
            </a:pPr>
            <a:r>
              <a:rPr lang="en-US" sz="2400" b="0" i="0" dirty="0">
                <a:effectLst/>
                <a:latin typeface="Arial" panose="020B0604020202020204" pitchFamily="34" charset="0"/>
                <a:cs typeface="Arial" panose="020B0604020202020204" pitchFamily="34" charset="0"/>
              </a:rPr>
              <a:t>Decision boundary is linear: It’s simple to implement and the classification is robust.</a:t>
            </a:r>
          </a:p>
          <a:p>
            <a:pPr marL="628650" algn="l">
              <a:buFont typeface="+mj-lt"/>
              <a:buAutoNum type="arabicPeriod"/>
            </a:pPr>
            <a:r>
              <a:rPr lang="en-US" sz="2400" b="0" i="0" dirty="0">
                <a:effectLst/>
                <a:latin typeface="Arial" panose="020B0604020202020204" pitchFamily="34" charset="0"/>
                <a:cs typeface="Arial" panose="020B0604020202020204" pitchFamily="34" charset="0"/>
              </a:rPr>
              <a:t>Dimension reduction: It provides informative low-dimensional view on the data, which is both useful for visualization and feature engineering.</a:t>
            </a:r>
          </a:p>
          <a:p>
            <a:pPr algn="l"/>
            <a:r>
              <a:rPr lang="en-US" sz="2400" b="0" i="0" dirty="0">
                <a:solidFill>
                  <a:srgbClr val="FF0000"/>
                </a:solidFill>
                <a:effectLst/>
                <a:latin typeface="Arial" panose="020B0604020202020204" pitchFamily="34" charset="0"/>
                <a:cs typeface="Arial" panose="020B0604020202020204" pitchFamily="34" charset="0"/>
              </a:rPr>
              <a:t>Shortcomings of LDA:</a:t>
            </a:r>
          </a:p>
          <a:p>
            <a:pPr marL="628650" algn="l">
              <a:buFont typeface="+mj-lt"/>
              <a:buAutoNum type="arabicPeriod"/>
            </a:pPr>
            <a:r>
              <a:rPr lang="en-US" sz="2400" b="0" i="0" dirty="0">
                <a:effectLst/>
                <a:latin typeface="Arial" panose="020B0604020202020204" pitchFamily="34" charset="0"/>
                <a:cs typeface="Arial" panose="020B0604020202020204" pitchFamily="34" charset="0"/>
              </a:rPr>
              <a:t>Linear decision boundaries may not adequately separate the classes. Support for more general boundaries is desired.</a:t>
            </a:r>
          </a:p>
          <a:p>
            <a:pPr marL="628650" algn="l">
              <a:buFont typeface="+mj-lt"/>
              <a:buAutoNum type="arabicPeriod"/>
            </a:pPr>
            <a:r>
              <a:rPr lang="en-US" sz="2400" b="0" i="0" dirty="0">
                <a:effectLst/>
                <a:latin typeface="Arial" panose="020B0604020202020204" pitchFamily="34" charset="0"/>
                <a:cs typeface="Arial" panose="020B0604020202020204" pitchFamily="34" charset="0"/>
              </a:rPr>
              <a:t>In a high-dimensional setting, LDA uses too many parameters. A regularized version of LDA is desired.</a:t>
            </a:r>
          </a:p>
          <a:p>
            <a:pPr marL="628650" algn="l">
              <a:buFont typeface="+mj-lt"/>
              <a:buAutoNum type="arabicPeriod"/>
            </a:pPr>
            <a:r>
              <a:rPr lang="en-US" sz="2400" b="0" i="0" dirty="0">
                <a:effectLst/>
                <a:latin typeface="Arial" panose="020B0604020202020204" pitchFamily="34" charset="0"/>
                <a:cs typeface="Arial" panose="020B0604020202020204" pitchFamily="34" charset="0"/>
              </a:rPr>
              <a:t>Support for more complex prototype classification is desired.</a:t>
            </a:r>
          </a:p>
        </p:txBody>
      </p:sp>
    </p:spTree>
    <p:extLst>
      <p:ext uri="{BB962C8B-B14F-4D97-AF65-F5344CB8AC3E}">
        <p14:creationId xmlns:p14="http://schemas.microsoft.com/office/powerpoint/2010/main" val="940199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Manifold Learning</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357746" y="6596390"/>
            <a:ext cx="6761018" cy="261610"/>
          </a:xfrm>
          <a:prstGeom prst="rect">
            <a:avLst/>
          </a:prstGeom>
          <a:noFill/>
        </p:spPr>
        <p:txBody>
          <a:bodyPr wrap="square" rtlCol="0">
            <a:spAutoFit/>
          </a:bodyPr>
          <a:lstStyle/>
          <a:p>
            <a:r>
              <a:rPr lang="en-IN" sz="1100" dirty="0"/>
              <a:t>Content &amp; Image Source:  https://techairesearch.com/dimensionality-reduction-pca-ica-and-manifold-learning/</a:t>
            </a:r>
          </a:p>
        </p:txBody>
      </p:sp>
      <p:sp>
        <p:nvSpPr>
          <p:cNvPr id="7" name="TextBox 6">
            <a:extLst>
              <a:ext uri="{FF2B5EF4-FFF2-40B4-BE49-F238E27FC236}">
                <a16:creationId xmlns:a16="http://schemas.microsoft.com/office/drawing/2014/main" id="{5669A546-EB9B-4562-B971-451F2717F9EF}"/>
              </a:ext>
            </a:extLst>
          </p:cNvPr>
          <p:cNvSpPr txBox="1"/>
          <p:nvPr/>
        </p:nvSpPr>
        <p:spPr>
          <a:xfrm>
            <a:off x="757383" y="1169152"/>
            <a:ext cx="10825018" cy="4893647"/>
          </a:xfrm>
          <a:prstGeom prst="rect">
            <a:avLst/>
          </a:prstGeom>
          <a:noFill/>
        </p:spPr>
        <p:txBody>
          <a:bodyPr wrap="square">
            <a:spAutoFit/>
          </a:bodyPr>
          <a:lstStyle/>
          <a:p>
            <a:pPr marL="342900" indent="-342900" algn="just">
              <a:buFont typeface="Wingdings" panose="05000000000000000000" pitchFamily="2" charset="2"/>
              <a:buChar char="Ø"/>
            </a:pPr>
            <a:r>
              <a:rPr lang="en-US" sz="2400" b="0" i="0" dirty="0">
                <a:effectLst/>
                <a:latin typeface="Muli"/>
              </a:rPr>
              <a:t>Manifold learning for dimensionality reduction has recently gained much attention to assist image processing tasks such as </a:t>
            </a:r>
            <a:r>
              <a:rPr lang="en-US" sz="2400" b="1" i="0" dirty="0">
                <a:effectLst/>
                <a:latin typeface="Muli"/>
              </a:rPr>
              <a:t>segmentation, registration, tracking, recognition, and computational anatomy.</a:t>
            </a:r>
            <a:endParaRPr lang="en-US" sz="2400" b="0" i="0" dirty="0">
              <a:effectLst/>
              <a:latin typeface="Muli"/>
            </a:endParaRPr>
          </a:p>
          <a:p>
            <a:pPr marL="342900" indent="-342900" algn="just">
              <a:buFont typeface="Wingdings" panose="05000000000000000000" pitchFamily="2" charset="2"/>
              <a:buChar char="Ø"/>
            </a:pPr>
            <a:r>
              <a:rPr lang="en-US" sz="2400" b="0" i="0" dirty="0">
                <a:effectLst/>
                <a:latin typeface="Muli"/>
              </a:rPr>
              <a:t>The drawbacks of PCA in handling dimensionality reduction problems for </a:t>
            </a:r>
            <a:r>
              <a:rPr lang="en-US" sz="2400" b="1" i="0" dirty="0">
                <a:effectLst/>
                <a:latin typeface="Muli"/>
              </a:rPr>
              <a:t>non-linear weird </a:t>
            </a:r>
            <a:r>
              <a:rPr lang="en-US" sz="2400" b="0" i="0" dirty="0">
                <a:effectLst/>
                <a:latin typeface="Muli"/>
              </a:rPr>
              <a:t>and</a:t>
            </a:r>
            <a:r>
              <a:rPr lang="en-US" sz="2400" b="1" i="0" dirty="0">
                <a:effectLst/>
                <a:latin typeface="Muli"/>
              </a:rPr>
              <a:t> curved shaped surfaces</a:t>
            </a:r>
            <a:r>
              <a:rPr lang="en-US" sz="2400" b="0" i="0" dirty="0">
                <a:effectLst/>
                <a:latin typeface="Muli"/>
              </a:rPr>
              <a:t> necessitated development of more advanced algorithms like </a:t>
            </a:r>
            <a:r>
              <a:rPr lang="en-US" sz="2400" b="1" i="0" dirty="0">
                <a:solidFill>
                  <a:srgbClr val="FF0000"/>
                </a:solidFill>
                <a:effectLst/>
                <a:latin typeface="Muli"/>
              </a:rPr>
              <a:t>Manifold Learning</a:t>
            </a:r>
            <a:r>
              <a:rPr lang="en-US" sz="2400" b="0" i="0" dirty="0">
                <a:effectLst/>
                <a:latin typeface="Muli"/>
              </a:rPr>
              <a:t>.</a:t>
            </a:r>
          </a:p>
          <a:p>
            <a:pPr marL="342900" indent="-342900" algn="just">
              <a:buFont typeface="Wingdings" panose="05000000000000000000" pitchFamily="2" charset="2"/>
              <a:buChar char="Ø"/>
            </a:pPr>
            <a:r>
              <a:rPr lang="en-US" sz="2400" b="0" i="0" dirty="0">
                <a:effectLst/>
                <a:latin typeface="Muli"/>
              </a:rPr>
              <a:t>There are different </a:t>
            </a:r>
            <a:r>
              <a:rPr lang="en-US" sz="2400" b="0" i="0" dirty="0">
                <a:effectLst/>
                <a:highlight>
                  <a:srgbClr val="FFFF00"/>
                </a:highlight>
                <a:latin typeface="Muli"/>
              </a:rPr>
              <a:t>variants of Manifold Learning </a:t>
            </a:r>
            <a:r>
              <a:rPr lang="en-US" sz="2400" b="0" i="0" dirty="0">
                <a:effectLst/>
                <a:latin typeface="Muli"/>
              </a:rPr>
              <a:t>that solves the problem of </a:t>
            </a:r>
            <a:r>
              <a:rPr lang="en-US" sz="2400" b="1" i="0" dirty="0">
                <a:effectLst/>
                <a:latin typeface="Muli"/>
              </a:rPr>
              <a:t>reducing data dimensions</a:t>
            </a:r>
            <a:r>
              <a:rPr lang="en-US" sz="2400" b="0" i="0" dirty="0">
                <a:effectLst/>
                <a:latin typeface="Muli"/>
              </a:rPr>
              <a:t> and feature-sets obtained from real world problems representing uneven weird surfaces by sub-optimal data representation. </a:t>
            </a:r>
          </a:p>
          <a:p>
            <a:pPr marL="342900" indent="-342900" algn="just">
              <a:buFont typeface="Wingdings" panose="05000000000000000000" pitchFamily="2" charset="2"/>
              <a:buChar char="Ø"/>
            </a:pPr>
            <a:r>
              <a:rPr lang="en-US" sz="2400" b="0" i="0" dirty="0">
                <a:effectLst/>
                <a:latin typeface="Muli"/>
              </a:rPr>
              <a:t>This kind of data representation</a:t>
            </a:r>
            <a:r>
              <a:rPr lang="en-US" sz="2400" b="1" i="0" dirty="0">
                <a:effectLst/>
                <a:latin typeface="Muli"/>
              </a:rPr>
              <a:t> selectively chooses data points</a:t>
            </a:r>
            <a:r>
              <a:rPr lang="en-US" sz="2400" b="0" i="0" dirty="0">
                <a:effectLst/>
                <a:latin typeface="Muli"/>
              </a:rPr>
              <a:t> from a low-dimensional manifold that is embedded in a high-dimensional space in an attempt to </a:t>
            </a:r>
            <a:r>
              <a:rPr lang="en-US" sz="2400" b="1" i="0" dirty="0">
                <a:effectLst/>
                <a:latin typeface="Muli"/>
              </a:rPr>
              <a:t>generalize linear frameworks</a:t>
            </a:r>
            <a:r>
              <a:rPr lang="en-US" sz="2400" b="0" i="0" dirty="0">
                <a:effectLst/>
                <a:latin typeface="Muli"/>
              </a:rPr>
              <a:t> like PCA.</a:t>
            </a:r>
          </a:p>
          <a:p>
            <a:pPr marL="628650" algn="l"/>
            <a:endParaRPr lang="en-US" sz="2400"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764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81019" y="7427"/>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Manifold Learning – Continued.,</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05164" cy="963831"/>
          </a:xfrm>
          <a:prstGeom prst="rect">
            <a:avLst/>
          </a:prstGeom>
        </p:spPr>
      </p:pic>
      <p:sp>
        <p:nvSpPr>
          <p:cNvPr id="7" name="TextBox 6">
            <a:extLst>
              <a:ext uri="{FF2B5EF4-FFF2-40B4-BE49-F238E27FC236}">
                <a16:creationId xmlns:a16="http://schemas.microsoft.com/office/drawing/2014/main" id="{5669A546-EB9B-4562-B971-451F2717F9EF}"/>
              </a:ext>
            </a:extLst>
          </p:cNvPr>
          <p:cNvSpPr txBox="1"/>
          <p:nvPr/>
        </p:nvSpPr>
        <p:spPr>
          <a:xfrm>
            <a:off x="757383" y="1169152"/>
            <a:ext cx="11268362" cy="5324535"/>
          </a:xfrm>
          <a:prstGeom prst="rect">
            <a:avLst/>
          </a:prstGeom>
          <a:noFill/>
        </p:spPr>
        <p:txBody>
          <a:bodyPr wrap="square">
            <a:spAutoFit/>
          </a:bodyPr>
          <a:lstStyle/>
          <a:p>
            <a:pPr marL="342900" indent="-342900" algn="just">
              <a:buFont typeface="Wingdings" panose="05000000000000000000" pitchFamily="2" charset="2"/>
              <a:buChar char="v"/>
            </a:pPr>
            <a:r>
              <a:rPr lang="en-US" sz="2000" b="0" i="0" dirty="0">
                <a:effectLst/>
                <a:latin typeface="Arial" panose="020B0604020202020204" pitchFamily="34" charset="0"/>
                <a:cs typeface="Arial" panose="020B0604020202020204" pitchFamily="34" charset="0"/>
              </a:rPr>
              <a:t>Manifolds give a look of </a:t>
            </a:r>
            <a:r>
              <a:rPr lang="en-US" sz="2000" b="1" i="0" dirty="0">
                <a:effectLst/>
                <a:highlight>
                  <a:srgbClr val="FFFF00"/>
                </a:highlight>
                <a:latin typeface="Arial" panose="020B0604020202020204" pitchFamily="34" charset="0"/>
                <a:cs typeface="Arial" panose="020B0604020202020204" pitchFamily="34" charset="0"/>
              </a:rPr>
              <a:t>flat</a:t>
            </a:r>
            <a:r>
              <a:rPr lang="en-US" sz="2000" b="0" i="0" dirty="0">
                <a:effectLst/>
                <a:latin typeface="Arial" panose="020B0604020202020204" pitchFamily="34" charset="0"/>
                <a:cs typeface="Arial" panose="020B0604020202020204" pitchFamily="34" charset="0"/>
              </a:rPr>
              <a:t> and </a:t>
            </a:r>
            <a:r>
              <a:rPr lang="en-US" sz="2000" b="1" i="0" dirty="0">
                <a:effectLst/>
                <a:highlight>
                  <a:srgbClr val="FFFF00"/>
                </a:highlight>
                <a:latin typeface="Arial" panose="020B0604020202020204" pitchFamily="34" charset="0"/>
                <a:cs typeface="Arial" panose="020B0604020202020204" pitchFamily="34" charset="0"/>
              </a:rPr>
              <a:t>featureless</a:t>
            </a:r>
            <a:r>
              <a:rPr lang="en-US" sz="2000" b="0" i="0" dirty="0">
                <a:effectLst/>
                <a:highlight>
                  <a:srgbClr val="FFFF00"/>
                </a:highlight>
                <a:latin typeface="Arial" panose="020B0604020202020204" pitchFamily="34" charset="0"/>
                <a:cs typeface="Arial" panose="020B0604020202020204" pitchFamily="34" charset="0"/>
              </a:rPr>
              <a:t> space </a:t>
            </a:r>
            <a:r>
              <a:rPr lang="en-US" sz="2000" b="0" i="0" dirty="0">
                <a:effectLst/>
                <a:latin typeface="Arial" panose="020B0604020202020204" pitchFamily="34" charset="0"/>
                <a:cs typeface="Arial" panose="020B0604020202020204" pitchFamily="34" charset="0"/>
              </a:rPr>
              <a:t>that behaves like Euclidean space. </a:t>
            </a:r>
            <a:r>
              <a:rPr lang="en-US" sz="2000" b="0" i="0" dirty="0">
                <a:solidFill>
                  <a:srgbClr val="FF0000"/>
                </a:solidFill>
                <a:effectLst/>
                <a:latin typeface="Arial" panose="020B0604020202020204" pitchFamily="34" charset="0"/>
                <a:cs typeface="Arial" panose="020B0604020202020204" pitchFamily="34" charset="0"/>
              </a:rPr>
              <a:t>Manifold learning problems are </a:t>
            </a:r>
            <a:r>
              <a:rPr lang="en-US" sz="2000" b="1" i="0" dirty="0">
                <a:solidFill>
                  <a:srgbClr val="FF0000"/>
                </a:solidFill>
                <a:effectLst/>
                <a:latin typeface="Arial" panose="020B0604020202020204" pitchFamily="34" charset="0"/>
                <a:cs typeface="Arial" panose="020B0604020202020204" pitchFamily="34" charset="0"/>
              </a:rPr>
              <a:t>unsupervised</a:t>
            </a:r>
            <a:r>
              <a:rPr lang="en-US" sz="2000" b="0" i="0" dirty="0">
                <a:solidFill>
                  <a:srgbClr val="FF0000"/>
                </a:solidFill>
                <a:effectLst/>
                <a:latin typeface="Arial" panose="020B0604020202020204" pitchFamily="34" charset="0"/>
                <a:cs typeface="Arial" panose="020B0604020202020204" pitchFamily="34" charset="0"/>
              </a:rPr>
              <a:t> where it learns the </a:t>
            </a:r>
            <a:r>
              <a:rPr lang="en-US" sz="2000" b="1" i="0" dirty="0">
                <a:solidFill>
                  <a:srgbClr val="FF0000"/>
                </a:solidFill>
                <a:effectLst/>
                <a:latin typeface="Arial" panose="020B0604020202020204" pitchFamily="34" charset="0"/>
                <a:cs typeface="Arial" panose="020B0604020202020204" pitchFamily="34" charset="0"/>
              </a:rPr>
              <a:t>high-dimensional structure</a:t>
            </a:r>
            <a:r>
              <a:rPr lang="en-US" sz="2000" b="0" i="0" dirty="0">
                <a:solidFill>
                  <a:srgbClr val="FF0000"/>
                </a:solidFill>
                <a:effectLst/>
                <a:latin typeface="Arial" panose="020B0604020202020204" pitchFamily="34" charset="0"/>
                <a:cs typeface="Arial" panose="020B0604020202020204" pitchFamily="34" charset="0"/>
              </a:rPr>
              <a:t> of the data from the data itself, without the use of </a:t>
            </a:r>
            <a:r>
              <a:rPr lang="en-US" sz="2000" b="1" i="0" dirty="0">
                <a:solidFill>
                  <a:srgbClr val="FF0000"/>
                </a:solidFill>
                <a:effectLst/>
                <a:latin typeface="Arial" panose="020B0604020202020204" pitchFamily="34" charset="0"/>
                <a:cs typeface="Arial" panose="020B0604020202020204" pitchFamily="34" charset="0"/>
              </a:rPr>
              <a:t>predetermined classifications</a:t>
            </a:r>
            <a:r>
              <a:rPr lang="en-US" sz="2000" b="0" i="0" dirty="0">
                <a:solidFill>
                  <a:srgbClr val="FF0000"/>
                </a:solidFill>
                <a:effectLst/>
                <a:latin typeface="Arial" panose="020B0604020202020204" pitchFamily="34" charset="0"/>
                <a:cs typeface="Arial" panose="020B0604020202020204" pitchFamily="34" charset="0"/>
              </a:rPr>
              <a:t> and </a:t>
            </a:r>
            <a:r>
              <a:rPr lang="en-US" sz="2000" b="1" i="0" dirty="0">
                <a:solidFill>
                  <a:srgbClr val="FF0000"/>
                </a:solidFill>
                <a:effectLst/>
                <a:latin typeface="Arial" panose="020B0604020202020204" pitchFamily="34" charset="0"/>
                <a:cs typeface="Arial" panose="020B0604020202020204" pitchFamily="34" charset="0"/>
              </a:rPr>
              <a:t>loss of importance of information</a:t>
            </a:r>
            <a:r>
              <a:rPr lang="en-US" sz="2000" b="0" i="0" dirty="0">
                <a:solidFill>
                  <a:srgbClr val="FF0000"/>
                </a:solidFill>
                <a:effectLst/>
                <a:latin typeface="Arial" panose="020B0604020202020204" pitchFamily="34" charset="0"/>
                <a:cs typeface="Arial" panose="020B0604020202020204" pitchFamily="34" charset="0"/>
              </a:rPr>
              <a:t> regarding some characteristic of the original variables</a:t>
            </a:r>
            <a:r>
              <a:rPr lang="en-US" sz="2000" b="0" i="0" dirty="0">
                <a:effectLst/>
                <a:latin typeface="Arial" panose="020B0604020202020204" pitchFamily="34" charset="0"/>
                <a:cs typeface="Arial" panose="020B0604020202020204" pitchFamily="34" charset="0"/>
              </a:rPr>
              <a:t>.</a:t>
            </a:r>
          </a:p>
          <a:p>
            <a:pPr marL="342900" indent="-342900" algn="just">
              <a:buFont typeface="Wingdings" panose="05000000000000000000" pitchFamily="2" charset="2"/>
              <a:buChar char="v"/>
            </a:pPr>
            <a:r>
              <a:rPr lang="en-US" sz="2000" b="0" i="0" dirty="0">
                <a:effectLst/>
                <a:latin typeface="Arial" panose="020B0604020202020204" pitchFamily="34" charset="0"/>
                <a:cs typeface="Arial" panose="020B0604020202020204" pitchFamily="34" charset="0"/>
              </a:rPr>
              <a:t>The goal of the manifold-learning algorithms is to recover the </a:t>
            </a:r>
            <a:r>
              <a:rPr lang="en-US" sz="2000" b="0" i="0" dirty="0">
                <a:solidFill>
                  <a:srgbClr val="002060"/>
                </a:solidFill>
                <a:effectLst/>
                <a:latin typeface="Arial" panose="020B0604020202020204" pitchFamily="34" charset="0"/>
                <a:cs typeface="Arial" panose="020B0604020202020204" pitchFamily="34" charset="0"/>
              </a:rPr>
              <a:t>o</a:t>
            </a:r>
            <a:r>
              <a:rPr lang="en-US" sz="2000" b="1" i="0" dirty="0">
                <a:solidFill>
                  <a:srgbClr val="002060"/>
                </a:solidFill>
                <a:effectLst/>
                <a:latin typeface="Arial" panose="020B0604020202020204" pitchFamily="34" charset="0"/>
                <a:cs typeface="Arial" panose="020B0604020202020204" pitchFamily="34" charset="0"/>
              </a:rPr>
              <a:t>riginal domain structure</a:t>
            </a:r>
            <a:r>
              <a:rPr lang="en-US" sz="2000" b="0" i="0" dirty="0">
                <a:effectLst/>
                <a:latin typeface="Arial" panose="020B0604020202020204" pitchFamily="34" charset="0"/>
                <a:cs typeface="Arial" panose="020B0604020202020204" pitchFamily="34" charset="0"/>
              </a:rPr>
              <a:t>, up to some </a:t>
            </a:r>
            <a:r>
              <a:rPr lang="en-US" sz="2000" b="1" i="0" dirty="0">
                <a:effectLst/>
                <a:latin typeface="Arial" panose="020B0604020202020204" pitchFamily="34" charset="0"/>
                <a:cs typeface="Arial" panose="020B0604020202020204" pitchFamily="34" charset="0"/>
              </a:rPr>
              <a:t>scaling</a:t>
            </a:r>
            <a:r>
              <a:rPr lang="en-US" sz="2000" b="0" i="0" dirty="0">
                <a:effectLst/>
                <a:latin typeface="Arial" panose="020B0604020202020204" pitchFamily="34" charset="0"/>
                <a:cs typeface="Arial" panose="020B0604020202020204" pitchFamily="34" charset="0"/>
              </a:rPr>
              <a:t> and rotation. The nonlinearity of these algorithms allows them to reveal the domain structure even when the manifold is not </a:t>
            </a:r>
            <a:r>
              <a:rPr lang="en-US" sz="2000" b="1" i="0" dirty="0">
                <a:effectLst/>
                <a:latin typeface="Arial" panose="020B0604020202020204" pitchFamily="34" charset="0"/>
                <a:cs typeface="Arial" panose="020B0604020202020204" pitchFamily="34" charset="0"/>
              </a:rPr>
              <a:t>linearly embedded</a:t>
            </a:r>
            <a:r>
              <a:rPr lang="en-US" sz="2000" b="0" i="0" dirty="0">
                <a:effectLst/>
                <a:latin typeface="Arial" panose="020B0604020202020204" pitchFamily="34" charset="0"/>
                <a:cs typeface="Arial" panose="020B0604020202020204" pitchFamily="34" charset="0"/>
              </a:rPr>
              <a:t>. It uses some </a:t>
            </a:r>
            <a:r>
              <a:rPr lang="en-US" sz="2000" b="1" i="0" dirty="0">
                <a:effectLst/>
                <a:latin typeface="Arial" panose="020B0604020202020204" pitchFamily="34" charset="0"/>
                <a:cs typeface="Arial" panose="020B0604020202020204" pitchFamily="34" charset="0"/>
              </a:rPr>
              <a:t>scaling</a:t>
            </a:r>
            <a:r>
              <a:rPr lang="en-US" sz="2000" b="0" i="0" dirty="0">
                <a:effectLst/>
                <a:latin typeface="Arial" panose="020B0604020202020204" pitchFamily="34" charset="0"/>
                <a:cs typeface="Arial" panose="020B0604020202020204" pitchFamily="34" charset="0"/>
              </a:rPr>
              <a:t> and </a:t>
            </a:r>
            <a:r>
              <a:rPr lang="en-US" sz="2000" b="1" i="0" dirty="0">
                <a:effectLst/>
                <a:latin typeface="Arial" panose="020B0604020202020204" pitchFamily="34" charset="0"/>
                <a:cs typeface="Arial" panose="020B0604020202020204" pitchFamily="34" charset="0"/>
              </a:rPr>
              <a:t>rotation</a:t>
            </a:r>
            <a:r>
              <a:rPr lang="en-US" sz="2000" b="0" i="0" dirty="0">
                <a:effectLst/>
                <a:latin typeface="Arial" panose="020B0604020202020204" pitchFamily="34" charset="0"/>
                <a:cs typeface="Arial" panose="020B0604020202020204" pitchFamily="34" charset="0"/>
              </a:rPr>
              <a:t> for this purpose.</a:t>
            </a:r>
          </a:p>
          <a:p>
            <a:pPr marL="342900" indent="-342900" algn="just">
              <a:buFont typeface="Wingdings" panose="05000000000000000000" pitchFamily="2" charset="2"/>
              <a:buChar char="v"/>
            </a:pPr>
            <a:r>
              <a:rPr lang="en-US" sz="2000" b="0" i="1" u="sng" dirty="0">
                <a:solidFill>
                  <a:srgbClr val="C00000"/>
                </a:solidFill>
                <a:effectLst/>
                <a:latin typeface="Arial" panose="020B0604020202020204" pitchFamily="34" charset="0"/>
                <a:cs typeface="Arial" panose="020B0604020202020204" pitchFamily="34" charset="0"/>
              </a:rPr>
              <a:t>Manifold learning algorithms are divided in to two categories:</a:t>
            </a:r>
          </a:p>
          <a:p>
            <a:pPr marL="971550" indent="-342900" algn="just">
              <a:buFont typeface="Wingdings" panose="05000000000000000000" pitchFamily="2" charset="2"/>
              <a:buChar char="Ø"/>
            </a:pPr>
            <a:r>
              <a:rPr lang="en-US" sz="2000" b="1" i="0" dirty="0">
                <a:solidFill>
                  <a:srgbClr val="0070C0"/>
                </a:solidFill>
                <a:effectLst/>
                <a:latin typeface="Arial" panose="020B0604020202020204" pitchFamily="34" charset="0"/>
                <a:cs typeface="Arial" panose="020B0604020202020204" pitchFamily="34" charset="0"/>
              </a:rPr>
              <a:t>Global methods:</a:t>
            </a:r>
            <a:r>
              <a:rPr lang="en-US" sz="2000" b="0" i="0" dirty="0">
                <a:solidFill>
                  <a:srgbClr val="0070C0"/>
                </a:solidFill>
                <a:effectLst/>
                <a:latin typeface="Arial" panose="020B0604020202020204" pitchFamily="34" charset="0"/>
                <a:cs typeface="Arial" panose="020B0604020202020204" pitchFamily="34" charset="0"/>
              </a:rPr>
              <a:t> </a:t>
            </a:r>
            <a:r>
              <a:rPr lang="en-US" sz="2000" b="0" i="0" dirty="0">
                <a:effectLst/>
                <a:latin typeface="Arial" panose="020B0604020202020204" pitchFamily="34" charset="0"/>
                <a:cs typeface="Arial" panose="020B0604020202020204" pitchFamily="34" charset="0"/>
              </a:rPr>
              <a:t>Allows high-dimensional data to be mapped from high-dimensional to low-dimensional such that the global properties are preserved. Examples include </a:t>
            </a:r>
            <a:r>
              <a:rPr lang="en-US" sz="2000" b="1" i="0" dirty="0">
                <a:effectLst/>
                <a:latin typeface="Arial" panose="020B0604020202020204" pitchFamily="34" charset="0"/>
                <a:cs typeface="Arial" panose="020B0604020202020204" pitchFamily="34" charset="0"/>
              </a:rPr>
              <a:t>Multidimensional Scaling (MDS), </a:t>
            </a:r>
            <a:r>
              <a:rPr lang="en-US" sz="2000" b="1" i="0" dirty="0" err="1">
                <a:effectLst/>
                <a:latin typeface="Arial" panose="020B0604020202020204" pitchFamily="34" charset="0"/>
                <a:cs typeface="Arial" panose="020B0604020202020204" pitchFamily="34" charset="0"/>
              </a:rPr>
              <a:t>Isomaps</a:t>
            </a:r>
            <a:r>
              <a:rPr lang="en-US" sz="2000" b="1" i="0" dirty="0">
                <a:effectLst/>
                <a:latin typeface="Arial" panose="020B0604020202020204" pitchFamily="34" charset="0"/>
                <a:cs typeface="Arial" panose="020B0604020202020204" pitchFamily="34" charset="0"/>
              </a:rPr>
              <a:t> </a:t>
            </a:r>
            <a:r>
              <a:rPr lang="en-US" sz="2000" b="0" i="0" dirty="0">
                <a:effectLst/>
                <a:latin typeface="Arial" panose="020B0604020202020204" pitchFamily="34" charset="0"/>
                <a:cs typeface="Arial" panose="020B0604020202020204" pitchFamily="34" charset="0"/>
              </a:rPr>
              <a:t>covered in the following sections.</a:t>
            </a:r>
          </a:p>
          <a:p>
            <a:pPr marL="971550" indent="-342900" algn="just">
              <a:buFont typeface="Wingdings" panose="05000000000000000000" pitchFamily="2" charset="2"/>
              <a:buChar char="Ø"/>
            </a:pPr>
            <a:r>
              <a:rPr lang="en-US" sz="2000" b="1" i="0" dirty="0">
                <a:solidFill>
                  <a:srgbClr val="0070C0"/>
                </a:solidFill>
                <a:effectLst/>
                <a:latin typeface="Arial" panose="020B0604020202020204" pitchFamily="34" charset="0"/>
                <a:cs typeface="Arial" panose="020B0604020202020204" pitchFamily="34" charset="0"/>
              </a:rPr>
              <a:t>Local methods: </a:t>
            </a:r>
            <a:r>
              <a:rPr lang="en-US" sz="2000" b="0" i="0" dirty="0">
                <a:effectLst/>
                <a:latin typeface="Arial" panose="020B0604020202020204" pitchFamily="34" charset="0"/>
                <a:cs typeface="Arial" panose="020B0604020202020204" pitchFamily="34" charset="0"/>
              </a:rPr>
              <a:t>Allows high-dimensional data to be mapped to low dimensional such that local properties are preserved. Examples are </a:t>
            </a:r>
            <a:r>
              <a:rPr lang="en-US" sz="2000" b="1" i="0" dirty="0">
                <a:effectLst/>
                <a:latin typeface="Arial" panose="020B0604020202020204" pitchFamily="34" charset="0"/>
                <a:cs typeface="Arial" panose="020B0604020202020204" pitchFamily="34" charset="0"/>
              </a:rPr>
              <a:t>Locally linear embedding (LLE), Laplacian eigenmap (LE), Local tangent space alignment (LSTA), Hessian </a:t>
            </a:r>
            <a:r>
              <a:rPr lang="en-US" sz="2000" b="1" i="0" dirty="0" err="1">
                <a:effectLst/>
                <a:latin typeface="Arial" panose="020B0604020202020204" pitchFamily="34" charset="0"/>
                <a:cs typeface="Arial" panose="020B0604020202020204" pitchFamily="34" charset="0"/>
              </a:rPr>
              <a:t>Eigenmapping</a:t>
            </a:r>
            <a:r>
              <a:rPr lang="en-US" sz="2000" b="1" i="0" dirty="0">
                <a:effectLst/>
                <a:latin typeface="Arial" panose="020B0604020202020204" pitchFamily="34" charset="0"/>
                <a:cs typeface="Arial" panose="020B0604020202020204" pitchFamily="34" charset="0"/>
              </a:rPr>
              <a:t> (HLLE) </a:t>
            </a:r>
            <a:endParaRPr lang="en-US" sz="2400" b="0" i="0" dirty="0">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B8EFC95-F298-4D43-B33D-62E40E0AAF9F}"/>
              </a:ext>
            </a:extLst>
          </p:cNvPr>
          <p:cNvSpPr txBox="1"/>
          <p:nvPr/>
        </p:nvSpPr>
        <p:spPr>
          <a:xfrm>
            <a:off x="1357746" y="6596390"/>
            <a:ext cx="6761018" cy="261610"/>
          </a:xfrm>
          <a:prstGeom prst="rect">
            <a:avLst/>
          </a:prstGeom>
          <a:noFill/>
        </p:spPr>
        <p:txBody>
          <a:bodyPr wrap="square" rtlCol="0">
            <a:spAutoFit/>
          </a:bodyPr>
          <a:lstStyle/>
          <a:p>
            <a:r>
              <a:rPr lang="en-IN" sz="1100" dirty="0"/>
              <a:t>Content &amp; Image Source:  https://techairesearch.com/dimensionality-reduction-pca-ica-and-manifold-learning/</a:t>
            </a:r>
          </a:p>
        </p:txBody>
      </p:sp>
    </p:spTree>
    <p:extLst>
      <p:ext uri="{BB962C8B-B14F-4D97-AF65-F5344CB8AC3E}">
        <p14:creationId xmlns:p14="http://schemas.microsoft.com/office/powerpoint/2010/main" val="3544573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1FEE7BD-5C19-4FEF-B313-9A2DFD2FEF60}"/>
              </a:ext>
            </a:extLst>
          </p:cNvPr>
          <p:cNvPicPr>
            <a:picLocks noChangeAspect="1"/>
          </p:cNvPicPr>
          <p:nvPr/>
        </p:nvPicPr>
        <p:blipFill>
          <a:blip r:embed="rId2"/>
          <a:stretch>
            <a:fillRect/>
          </a:stretch>
        </p:blipFill>
        <p:spPr>
          <a:xfrm>
            <a:off x="7650596" y="1913779"/>
            <a:ext cx="4507345" cy="2968252"/>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81019" y="7427"/>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Manifold Learning – Continued.,</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05164" cy="96383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193963" y="6596390"/>
            <a:ext cx="7970981" cy="261610"/>
          </a:xfrm>
          <a:prstGeom prst="rect">
            <a:avLst/>
          </a:prstGeom>
          <a:noFill/>
        </p:spPr>
        <p:txBody>
          <a:bodyPr wrap="square" rtlCol="0">
            <a:spAutoFit/>
          </a:bodyPr>
          <a:lstStyle/>
          <a:p>
            <a:r>
              <a:rPr lang="en-IN" sz="1100" dirty="0"/>
              <a:t>Content &amp; Image Source:  https://towardsdatascience.com/manifold-learning-t-sne-lle-isomap-made-easy-42cfd61f5183/</a:t>
            </a:r>
          </a:p>
        </p:txBody>
      </p:sp>
      <p:sp>
        <p:nvSpPr>
          <p:cNvPr id="8" name="TextBox 7">
            <a:extLst>
              <a:ext uri="{FF2B5EF4-FFF2-40B4-BE49-F238E27FC236}">
                <a16:creationId xmlns:a16="http://schemas.microsoft.com/office/drawing/2014/main" id="{423CF65E-166D-4B69-8386-E1DAEE01A0A6}"/>
              </a:ext>
            </a:extLst>
          </p:cNvPr>
          <p:cNvSpPr txBox="1"/>
          <p:nvPr/>
        </p:nvSpPr>
        <p:spPr>
          <a:xfrm>
            <a:off x="452580" y="1120676"/>
            <a:ext cx="11434619" cy="1477328"/>
          </a:xfrm>
          <a:prstGeom prst="rect">
            <a:avLst/>
          </a:prstGeom>
          <a:noFill/>
        </p:spPr>
        <p:txBody>
          <a:bodyPr wrap="square">
            <a:spAutoFit/>
          </a:bodyPr>
          <a:lstStyle/>
          <a:p>
            <a:pPr algn="just"/>
            <a:r>
              <a:rPr lang="en-US" b="0" i="0" dirty="0">
                <a:effectLst/>
                <a:latin typeface="Bookman Old Style" panose="02050604050505020204" pitchFamily="18" charset="0"/>
              </a:rPr>
              <a:t>consider 300 by 300 pixel headshots. Under perfect conditions, each of the images would be centered perfectly, but in reality, there are many additional degrees of freedom to consider, such as lighting or the tilt of the face. If we were to treat a headshot as a point in 90,000 dimensional space, changing various effects like tilting the head or looking in a different direction move it nonlinearly through space, even though it is the same object with the same class.</a:t>
            </a:r>
            <a:endParaRPr lang="en-IN" dirty="0">
              <a:latin typeface="Bookman Old Style" panose="02050604050505020204" pitchFamily="18" charset="0"/>
            </a:endParaRPr>
          </a:p>
        </p:txBody>
      </p:sp>
      <p:pic>
        <p:nvPicPr>
          <p:cNvPr id="9" name="Picture 8">
            <a:extLst>
              <a:ext uri="{FF2B5EF4-FFF2-40B4-BE49-F238E27FC236}">
                <a16:creationId xmlns:a16="http://schemas.microsoft.com/office/drawing/2014/main" id="{5B1F7799-D1AF-4153-81D2-48C68BFD8835}"/>
              </a:ext>
            </a:extLst>
          </p:cNvPr>
          <p:cNvPicPr>
            <a:picLocks noChangeAspect="1"/>
          </p:cNvPicPr>
          <p:nvPr/>
        </p:nvPicPr>
        <p:blipFill>
          <a:blip r:embed="rId4"/>
          <a:stretch>
            <a:fillRect/>
          </a:stretch>
        </p:blipFill>
        <p:spPr>
          <a:xfrm>
            <a:off x="452580" y="2958897"/>
            <a:ext cx="5886450" cy="3276600"/>
          </a:xfrm>
          <a:prstGeom prst="rect">
            <a:avLst/>
          </a:prstGeom>
        </p:spPr>
      </p:pic>
      <p:sp>
        <p:nvSpPr>
          <p:cNvPr id="11" name="TextBox 10">
            <a:extLst>
              <a:ext uri="{FF2B5EF4-FFF2-40B4-BE49-F238E27FC236}">
                <a16:creationId xmlns:a16="http://schemas.microsoft.com/office/drawing/2014/main" id="{B898209E-B249-4814-B83C-7B529DD4F72C}"/>
              </a:ext>
            </a:extLst>
          </p:cNvPr>
          <p:cNvSpPr txBox="1"/>
          <p:nvPr/>
        </p:nvSpPr>
        <p:spPr>
          <a:xfrm>
            <a:off x="5985164" y="4829383"/>
            <a:ext cx="6096000" cy="1815882"/>
          </a:xfrm>
          <a:prstGeom prst="rect">
            <a:avLst/>
          </a:prstGeom>
          <a:noFill/>
        </p:spPr>
        <p:txBody>
          <a:bodyPr wrap="square">
            <a:spAutoFit/>
          </a:bodyPr>
          <a:lstStyle/>
          <a:p>
            <a:pPr algn="just"/>
            <a:r>
              <a:rPr lang="en-US" sz="1600" dirty="0">
                <a:solidFill>
                  <a:srgbClr val="C00000"/>
                </a:solidFill>
                <a:latin typeface="Bookman Old Style" panose="02050604050505020204" pitchFamily="18" charset="0"/>
              </a:rPr>
              <a:t>PCA attempts to create several linear hyperplanes to represent dimensions.</a:t>
            </a:r>
          </a:p>
          <a:p>
            <a:pPr algn="just"/>
            <a:r>
              <a:rPr lang="en-US" sz="1600" b="1" dirty="0">
                <a:solidFill>
                  <a:srgbClr val="002060"/>
                </a:solidFill>
                <a:latin typeface="Bookman Old Style" panose="02050604050505020204" pitchFamily="18" charset="0"/>
              </a:rPr>
              <a:t>Manifold learning attempts to learn manifolds, which are smooth, curved surfaces within the multidimensional space. As in the image above, these are often formed by subtle transformations on an image that would otherwise fool PCA.</a:t>
            </a:r>
            <a:endParaRPr lang="en-IN" sz="1600" b="1" dirty="0">
              <a:solidFill>
                <a:srgbClr val="002060"/>
              </a:solidFill>
              <a:latin typeface="Bookman Old Style" panose="02050604050505020204" pitchFamily="18" charset="0"/>
            </a:endParaRPr>
          </a:p>
        </p:txBody>
      </p:sp>
    </p:spTree>
    <p:extLst>
      <p:ext uri="{BB962C8B-B14F-4D97-AF65-F5344CB8AC3E}">
        <p14:creationId xmlns:p14="http://schemas.microsoft.com/office/powerpoint/2010/main" val="883747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1FEE7BD-5C19-4FEF-B313-9A2DFD2FEF60}"/>
              </a:ext>
            </a:extLst>
          </p:cNvPr>
          <p:cNvPicPr>
            <a:picLocks noChangeAspect="1"/>
          </p:cNvPicPr>
          <p:nvPr/>
        </p:nvPicPr>
        <p:blipFill>
          <a:blip r:embed="rId2"/>
          <a:stretch>
            <a:fillRect/>
          </a:stretch>
        </p:blipFill>
        <p:spPr>
          <a:xfrm>
            <a:off x="7112000" y="1302328"/>
            <a:ext cx="5045941" cy="4950690"/>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81019" y="7427"/>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Manifold Learning – Continued.,</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05164" cy="96383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193963" y="6596390"/>
            <a:ext cx="7970981" cy="261610"/>
          </a:xfrm>
          <a:prstGeom prst="rect">
            <a:avLst/>
          </a:prstGeom>
          <a:noFill/>
        </p:spPr>
        <p:txBody>
          <a:bodyPr wrap="square" rtlCol="0">
            <a:spAutoFit/>
          </a:bodyPr>
          <a:lstStyle/>
          <a:p>
            <a:r>
              <a:rPr lang="en-IN" sz="1100" dirty="0"/>
              <a:t>Content &amp; Image Source:  https://towardsdatascience.com/manifold-learning-t-sne-lle-isomap-made-easy-42cfd61f5183/</a:t>
            </a:r>
          </a:p>
        </p:txBody>
      </p:sp>
      <p:sp>
        <p:nvSpPr>
          <p:cNvPr id="11" name="TextBox 10">
            <a:extLst>
              <a:ext uri="{FF2B5EF4-FFF2-40B4-BE49-F238E27FC236}">
                <a16:creationId xmlns:a16="http://schemas.microsoft.com/office/drawing/2014/main" id="{B898209E-B249-4814-B83C-7B529DD4F72C}"/>
              </a:ext>
            </a:extLst>
          </p:cNvPr>
          <p:cNvSpPr txBox="1"/>
          <p:nvPr/>
        </p:nvSpPr>
        <p:spPr>
          <a:xfrm>
            <a:off x="715817" y="1467347"/>
            <a:ext cx="6096000" cy="4154984"/>
          </a:xfrm>
          <a:prstGeom prst="rect">
            <a:avLst/>
          </a:prstGeom>
          <a:noFill/>
        </p:spPr>
        <p:txBody>
          <a:bodyPr wrap="square">
            <a:spAutoFit/>
          </a:bodyPr>
          <a:lstStyle/>
          <a:p>
            <a:pPr marL="342900" indent="-342900" algn="just">
              <a:buFont typeface="Wingdings" panose="05000000000000000000" pitchFamily="2" charset="2"/>
              <a:buChar char="Ø"/>
            </a:pPr>
            <a:r>
              <a:rPr lang="en-US" sz="2400" dirty="0">
                <a:solidFill>
                  <a:srgbClr val="C00000"/>
                </a:solidFill>
                <a:latin typeface="Bookman Old Style" panose="02050604050505020204" pitchFamily="18" charset="0"/>
              </a:rPr>
              <a:t>PCA attempts to create several linear hyperplanes to represent dimensions.</a:t>
            </a:r>
          </a:p>
          <a:p>
            <a:pPr marL="342900" indent="-342900" algn="just">
              <a:buFont typeface="Wingdings" panose="05000000000000000000" pitchFamily="2" charset="2"/>
              <a:buChar char="Ø"/>
            </a:pPr>
            <a:r>
              <a:rPr lang="en-US" sz="2400" b="1" dirty="0">
                <a:solidFill>
                  <a:srgbClr val="002060"/>
                </a:solidFill>
                <a:latin typeface="Bookman Old Style" panose="02050604050505020204" pitchFamily="18" charset="0"/>
              </a:rPr>
              <a:t>Manifold learning attempts to learn manifolds, which are smooth, curved surfaces within the multidimensional space. As in the image above, these are often formed by subtle transformations on an image that would otherwise fool PCA.</a:t>
            </a:r>
            <a:endParaRPr lang="en-IN" sz="2400" b="1" dirty="0">
              <a:solidFill>
                <a:srgbClr val="002060"/>
              </a:solidFill>
              <a:latin typeface="Bookman Old Style" panose="02050604050505020204" pitchFamily="18" charset="0"/>
            </a:endParaRPr>
          </a:p>
        </p:txBody>
      </p:sp>
    </p:spTree>
    <p:extLst>
      <p:ext uri="{BB962C8B-B14F-4D97-AF65-F5344CB8AC3E}">
        <p14:creationId xmlns:p14="http://schemas.microsoft.com/office/powerpoint/2010/main" val="1717684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81019" y="7427"/>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Manifold Learning – Continued.,</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05164" cy="96383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193963" y="6596390"/>
            <a:ext cx="7970981" cy="261610"/>
          </a:xfrm>
          <a:prstGeom prst="rect">
            <a:avLst/>
          </a:prstGeom>
          <a:noFill/>
        </p:spPr>
        <p:txBody>
          <a:bodyPr wrap="square" rtlCol="0">
            <a:spAutoFit/>
          </a:bodyPr>
          <a:lstStyle/>
          <a:p>
            <a:r>
              <a:rPr lang="en-IN" sz="1100" dirty="0"/>
              <a:t>Content &amp; Image Source:  https://towardsdatascience.com/manifold-learning-t-sne-lle-isomap-made-easy-42cfd61f5183/</a:t>
            </a:r>
          </a:p>
        </p:txBody>
      </p:sp>
      <p:sp>
        <p:nvSpPr>
          <p:cNvPr id="11" name="TextBox 10">
            <a:extLst>
              <a:ext uri="{FF2B5EF4-FFF2-40B4-BE49-F238E27FC236}">
                <a16:creationId xmlns:a16="http://schemas.microsoft.com/office/drawing/2014/main" id="{B898209E-B249-4814-B83C-7B529DD4F72C}"/>
              </a:ext>
            </a:extLst>
          </p:cNvPr>
          <p:cNvSpPr txBox="1"/>
          <p:nvPr/>
        </p:nvSpPr>
        <p:spPr>
          <a:xfrm>
            <a:off x="452581" y="963831"/>
            <a:ext cx="11545456" cy="5755422"/>
          </a:xfrm>
          <a:prstGeom prst="rect">
            <a:avLst/>
          </a:prstGeom>
          <a:noFill/>
        </p:spPr>
        <p:txBody>
          <a:bodyPr wrap="square">
            <a:spAutoFit/>
          </a:bodyPr>
          <a:lstStyle/>
          <a:p>
            <a:pPr marL="342900" indent="-342900" algn="just">
              <a:buFont typeface="Wingdings" panose="05000000000000000000" pitchFamily="2" charset="2"/>
              <a:buChar char="Ø"/>
            </a:pPr>
            <a:r>
              <a:rPr lang="en-US" sz="2400" b="0" i="0" dirty="0">
                <a:solidFill>
                  <a:srgbClr val="292929"/>
                </a:solidFill>
                <a:effectLst/>
                <a:latin typeface="charter"/>
              </a:rPr>
              <a:t>‘local linear patches’ that are tangent to the manifold can be extracted. </a:t>
            </a:r>
          </a:p>
          <a:p>
            <a:pPr marL="342900" indent="-342900" algn="just">
              <a:buFont typeface="Wingdings" panose="05000000000000000000" pitchFamily="2" charset="2"/>
              <a:buChar char="Ø"/>
            </a:pPr>
            <a:r>
              <a:rPr lang="en-US" sz="2400" b="0" i="0" dirty="0">
                <a:solidFill>
                  <a:srgbClr val="292929"/>
                </a:solidFill>
                <a:effectLst/>
                <a:latin typeface="charter"/>
              </a:rPr>
              <a:t>These patches are usually in abundance &amp; that they can accurately represent the manifold. </a:t>
            </a:r>
          </a:p>
          <a:p>
            <a:pPr marL="342900" indent="-342900" algn="just">
              <a:buFont typeface="Wingdings" panose="05000000000000000000" pitchFamily="2" charset="2"/>
              <a:buChar char="Ø"/>
            </a:pPr>
            <a:r>
              <a:rPr lang="en-US" sz="2400" dirty="0">
                <a:solidFill>
                  <a:srgbClr val="292929"/>
                </a:solidFill>
                <a:latin typeface="charter"/>
              </a:rPr>
              <a:t>Since</a:t>
            </a:r>
            <a:r>
              <a:rPr lang="en-US" sz="2400" b="0" i="0" dirty="0">
                <a:solidFill>
                  <a:srgbClr val="292929"/>
                </a:solidFill>
                <a:effectLst/>
                <a:latin typeface="charter"/>
              </a:rPr>
              <a:t> these manifolds are not modelled by any one mathematical function but by several small linear patches, these linear neighborhoods can model any manifold. </a:t>
            </a:r>
          </a:p>
          <a:p>
            <a:pPr marL="342900" indent="-342900" algn="just">
              <a:buFont typeface="Wingdings" panose="05000000000000000000" pitchFamily="2" charset="2"/>
              <a:buChar char="Ø"/>
            </a:pPr>
            <a:r>
              <a:rPr lang="en-US" sz="2400" b="0" i="0" dirty="0">
                <a:solidFill>
                  <a:srgbClr val="292929"/>
                </a:solidFill>
                <a:effectLst/>
                <a:latin typeface="charter"/>
              </a:rPr>
              <a:t>The fundamental assumptions or aspects of manifold learning algorithms:</a:t>
            </a:r>
          </a:p>
          <a:p>
            <a:pPr marL="342900" indent="17463" algn="just">
              <a:buFont typeface="Wingdings" panose="05000000000000000000" pitchFamily="2" charset="2"/>
              <a:buChar char="v"/>
            </a:pPr>
            <a:r>
              <a:rPr lang="en-US" sz="2400" dirty="0">
                <a:solidFill>
                  <a:srgbClr val="292929"/>
                </a:solidFill>
                <a:latin typeface="charter"/>
              </a:rPr>
              <a:t>  	</a:t>
            </a:r>
            <a:r>
              <a:rPr lang="en-US" sz="2000" b="0" i="0" dirty="0">
                <a:solidFill>
                  <a:srgbClr val="292929"/>
                </a:solidFill>
                <a:effectLst/>
                <a:latin typeface="Bookman Old Style" panose="02050604050505020204" pitchFamily="18" charset="0"/>
              </a:rPr>
              <a:t>There </a:t>
            </a:r>
            <a:r>
              <a:rPr lang="en-US" sz="2000" b="0" i="0" dirty="0">
                <a:solidFill>
                  <a:srgbClr val="C00000"/>
                </a:solidFill>
                <a:effectLst/>
                <a:latin typeface="Bookman Old Style" panose="02050604050505020204" pitchFamily="18" charset="0"/>
              </a:rPr>
              <a:t>exist nonlinear relationships </a:t>
            </a:r>
            <a:r>
              <a:rPr lang="en-US" sz="2000" b="0" i="0" dirty="0">
                <a:solidFill>
                  <a:srgbClr val="292929"/>
                </a:solidFill>
                <a:effectLst/>
                <a:latin typeface="Bookman Old Style" panose="02050604050505020204" pitchFamily="18" charset="0"/>
              </a:rPr>
              <a:t>in the data that can be modelled through manifolds — surfaces that span multiple dimensions, are smooth, and not too complex. The manifolds are continuous.</a:t>
            </a:r>
          </a:p>
          <a:p>
            <a:pPr marL="342900" indent="17463" algn="just">
              <a:buFont typeface="Wingdings" panose="05000000000000000000" pitchFamily="2" charset="2"/>
              <a:buChar char="v"/>
            </a:pPr>
            <a:r>
              <a:rPr lang="en-US" sz="2000" dirty="0">
                <a:solidFill>
                  <a:srgbClr val="292929"/>
                </a:solidFill>
                <a:latin typeface="Bookman Old Style" panose="02050604050505020204" pitchFamily="18" charset="0"/>
              </a:rPr>
              <a:t>	</a:t>
            </a:r>
            <a:r>
              <a:rPr lang="en-US" sz="2000" b="0" i="0" dirty="0">
                <a:solidFill>
                  <a:srgbClr val="292929"/>
                </a:solidFill>
                <a:effectLst/>
                <a:latin typeface="Bookman Old Style" panose="02050604050505020204" pitchFamily="18" charset="0"/>
              </a:rPr>
              <a:t>It is </a:t>
            </a:r>
            <a:r>
              <a:rPr lang="en-US" sz="2000" b="0" i="0" dirty="0">
                <a:solidFill>
                  <a:srgbClr val="C00000"/>
                </a:solidFill>
                <a:effectLst/>
                <a:latin typeface="Bookman Old Style" panose="02050604050505020204" pitchFamily="18" charset="0"/>
              </a:rPr>
              <a:t>not important to maintain the multi-dimensional shape of data.</a:t>
            </a:r>
            <a:r>
              <a:rPr lang="en-US" sz="2000" b="0" i="0" dirty="0">
                <a:solidFill>
                  <a:srgbClr val="292929"/>
                </a:solidFill>
                <a:effectLst/>
                <a:latin typeface="Bookman Old Style" panose="02050604050505020204" pitchFamily="18" charset="0"/>
              </a:rPr>
              <a:t> Instead of ‘flattening’ or ‘projecting’ it (as with PCA) with specific directions to maintain the general shape of the data, it is alright to perform more complex manipulations like unfolding a coiled strip or flipping a sphere inside out.</a:t>
            </a:r>
          </a:p>
          <a:p>
            <a:pPr marL="342900" indent="17463" algn="just">
              <a:buFont typeface="Wingdings" panose="05000000000000000000" pitchFamily="2" charset="2"/>
              <a:buChar char="v"/>
            </a:pPr>
            <a:r>
              <a:rPr lang="en-US" sz="2000" b="0" i="0" dirty="0">
                <a:solidFill>
                  <a:srgbClr val="292929"/>
                </a:solidFill>
                <a:effectLst/>
                <a:latin typeface="Bookman Old Style" panose="02050604050505020204" pitchFamily="18" charset="0"/>
              </a:rPr>
              <a:t>	The </a:t>
            </a:r>
            <a:r>
              <a:rPr lang="en-US" sz="2000" b="0" i="0" dirty="0">
                <a:solidFill>
                  <a:srgbClr val="C00000"/>
                </a:solidFill>
                <a:effectLst/>
                <a:latin typeface="Bookman Old Style" panose="02050604050505020204" pitchFamily="18" charset="0"/>
              </a:rPr>
              <a:t>best method to model manifolds is to treat the curved surface as being composed of several neighborhoods.</a:t>
            </a:r>
            <a:r>
              <a:rPr lang="en-US" sz="2000" b="0" i="0" dirty="0">
                <a:solidFill>
                  <a:srgbClr val="292929"/>
                </a:solidFill>
                <a:effectLst/>
                <a:latin typeface="Bookman Old Style" panose="02050604050505020204" pitchFamily="18" charset="0"/>
              </a:rPr>
              <a:t> If each data point manages to preserve the distance not with all the other points but only the ones close to it, the geometric relationships can be maintained in the data.</a:t>
            </a:r>
            <a:endParaRPr lang="en-IN" sz="2000" b="1" dirty="0">
              <a:solidFill>
                <a:srgbClr val="002060"/>
              </a:solidFill>
              <a:latin typeface="Bookman Old Style" panose="02050604050505020204" pitchFamily="18" charset="0"/>
            </a:endParaRPr>
          </a:p>
        </p:txBody>
      </p:sp>
    </p:spTree>
    <p:extLst>
      <p:ext uri="{BB962C8B-B14F-4D97-AF65-F5344CB8AC3E}">
        <p14:creationId xmlns:p14="http://schemas.microsoft.com/office/powerpoint/2010/main" val="1063803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7A6CF6-3AE0-4122-866D-21AC0073673B}"/>
              </a:ext>
            </a:extLst>
          </p:cNvPr>
          <p:cNvPicPr>
            <a:picLocks noChangeAspect="1"/>
          </p:cNvPicPr>
          <p:nvPr/>
        </p:nvPicPr>
        <p:blipFill>
          <a:blip r:embed="rId2"/>
          <a:stretch>
            <a:fillRect/>
          </a:stretch>
        </p:blipFill>
        <p:spPr>
          <a:xfrm>
            <a:off x="1362364" y="711920"/>
            <a:ext cx="9467272" cy="3486101"/>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81019" y="7427"/>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Manifold Learning – Continued.,</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05164" cy="96383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193963" y="6596390"/>
            <a:ext cx="7970981" cy="261610"/>
          </a:xfrm>
          <a:prstGeom prst="rect">
            <a:avLst/>
          </a:prstGeom>
          <a:noFill/>
        </p:spPr>
        <p:txBody>
          <a:bodyPr wrap="square" rtlCol="0">
            <a:spAutoFit/>
          </a:bodyPr>
          <a:lstStyle/>
          <a:p>
            <a:r>
              <a:rPr lang="en-IN" sz="1100" dirty="0"/>
              <a:t>Content &amp; Image Source:  https://towardsdatascience.com/manifold-learning-t-sne-lle-isomap-made-easy-42cfd61f5183/</a:t>
            </a:r>
          </a:p>
        </p:txBody>
      </p:sp>
      <p:sp>
        <p:nvSpPr>
          <p:cNvPr id="9" name="TextBox 8">
            <a:extLst>
              <a:ext uri="{FF2B5EF4-FFF2-40B4-BE49-F238E27FC236}">
                <a16:creationId xmlns:a16="http://schemas.microsoft.com/office/drawing/2014/main" id="{32046A7D-9A4C-4A62-847F-8B6951E07702}"/>
              </a:ext>
            </a:extLst>
          </p:cNvPr>
          <p:cNvSpPr txBox="1"/>
          <p:nvPr/>
        </p:nvSpPr>
        <p:spPr>
          <a:xfrm>
            <a:off x="1362363" y="4302349"/>
            <a:ext cx="10303163" cy="1200329"/>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solidFill>
                  <a:srgbClr val="C00000"/>
                </a:solidFill>
                <a:effectLst/>
                <a:latin typeface="Bookman Old Style" panose="02050604050505020204" pitchFamily="18" charset="0"/>
              </a:rPr>
              <a:t>On the left is a more PCA-like approach towards preserving the shape of the data, where each point is connected to each other. </a:t>
            </a:r>
          </a:p>
          <a:p>
            <a:pPr marL="285750" indent="-285750" algn="just">
              <a:buFont typeface="Wingdings" panose="05000000000000000000" pitchFamily="2" charset="2"/>
              <a:buChar char="Ø"/>
            </a:pPr>
            <a:r>
              <a:rPr lang="en-US" b="0" i="0" dirty="0">
                <a:solidFill>
                  <a:srgbClr val="7030A0"/>
                </a:solidFill>
                <a:effectLst/>
                <a:latin typeface="Bookman Old Style" panose="02050604050505020204" pitchFamily="18" charset="0"/>
              </a:rPr>
              <a:t>On the right, however, is an approach in which only the distance between neighborhoods of data points are valued.</a:t>
            </a:r>
            <a:endParaRPr lang="en-IN" dirty="0">
              <a:solidFill>
                <a:srgbClr val="7030A0"/>
              </a:solidFill>
              <a:latin typeface="Bookman Old Style" panose="02050604050505020204" pitchFamily="18" charset="0"/>
            </a:endParaRPr>
          </a:p>
        </p:txBody>
      </p:sp>
    </p:spTree>
    <p:extLst>
      <p:ext uri="{BB962C8B-B14F-4D97-AF65-F5344CB8AC3E}">
        <p14:creationId xmlns:p14="http://schemas.microsoft.com/office/powerpoint/2010/main" val="2804788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81019" y="7427"/>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Manifold Learning – Continued.,</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05164" cy="96383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193963" y="6596390"/>
            <a:ext cx="7970981" cy="261610"/>
          </a:xfrm>
          <a:prstGeom prst="rect">
            <a:avLst/>
          </a:prstGeom>
          <a:noFill/>
        </p:spPr>
        <p:txBody>
          <a:bodyPr wrap="square" rtlCol="0">
            <a:spAutoFit/>
          </a:bodyPr>
          <a:lstStyle/>
          <a:p>
            <a:r>
              <a:rPr lang="en-IN" sz="1100" dirty="0"/>
              <a:t>Content &amp; Image Source:  https://towardsdatascience.com/manifold-learning-t-sne-lle-isomap-made-easy-42cfd61f5183/</a:t>
            </a:r>
          </a:p>
        </p:txBody>
      </p:sp>
      <p:sp>
        <p:nvSpPr>
          <p:cNvPr id="9" name="TextBox 8">
            <a:extLst>
              <a:ext uri="{FF2B5EF4-FFF2-40B4-BE49-F238E27FC236}">
                <a16:creationId xmlns:a16="http://schemas.microsoft.com/office/drawing/2014/main" id="{32046A7D-9A4C-4A62-847F-8B6951E07702}"/>
              </a:ext>
            </a:extLst>
          </p:cNvPr>
          <p:cNvSpPr txBox="1"/>
          <p:nvPr/>
        </p:nvSpPr>
        <p:spPr>
          <a:xfrm>
            <a:off x="905163" y="5013549"/>
            <a:ext cx="10760363" cy="1200329"/>
          </a:xfrm>
          <a:prstGeom prst="rect">
            <a:avLst/>
          </a:prstGeom>
          <a:noFill/>
        </p:spPr>
        <p:txBody>
          <a:bodyPr wrap="square">
            <a:spAutoFit/>
          </a:bodyPr>
          <a:lstStyle/>
          <a:p>
            <a:pPr marL="285750" indent="-285750" algn="just">
              <a:buFont typeface="Wingdings" panose="05000000000000000000" pitchFamily="2" charset="2"/>
              <a:buChar char="Ø"/>
            </a:pPr>
            <a:r>
              <a:rPr lang="en-US" sz="2400" b="0" i="0" dirty="0">
                <a:solidFill>
                  <a:srgbClr val="FF0000"/>
                </a:solidFill>
                <a:effectLst/>
                <a:latin typeface="charter"/>
              </a:rPr>
              <a:t>On the Swiss Roll dataset, PCA and even specialized variations like Kernel PCA fail to capture the gradient of values. Locally Linear Embeddings (LLE), a manifold learning algorithm, on the other hand, is able to.</a:t>
            </a:r>
          </a:p>
        </p:txBody>
      </p:sp>
      <p:pic>
        <p:nvPicPr>
          <p:cNvPr id="7" name="Picture 6">
            <a:extLst>
              <a:ext uri="{FF2B5EF4-FFF2-40B4-BE49-F238E27FC236}">
                <a16:creationId xmlns:a16="http://schemas.microsoft.com/office/drawing/2014/main" id="{DB712A0C-5527-450F-9F1E-A5861175C750}"/>
              </a:ext>
            </a:extLst>
          </p:cNvPr>
          <p:cNvPicPr>
            <a:picLocks noChangeAspect="1"/>
          </p:cNvPicPr>
          <p:nvPr/>
        </p:nvPicPr>
        <p:blipFill>
          <a:blip r:embed="rId3"/>
          <a:stretch>
            <a:fillRect/>
          </a:stretch>
        </p:blipFill>
        <p:spPr>
          <a:xfrm>
            <a:off x="92364" y="1355322"/>
            <a:ext cx="11868727" cy="3475296"/>
          </a:xfrm>
          <a:prstGeom prst="rect">
            <a:avLst/>
          </a:prstGeom>
        </p:spPr>
      </p:pic>
    </p:spTree>
    <p:extLst>
      <p:ext uri="{BB962C8B-B14F-4D97-AF65-F5344CB8AC3E}">
        <p14:creationId xmlns:p14="http://schemas.microsoft.com/office/powerpoint/2010/main" val="1062645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0" y="0"/>
            <a:ext cx="1348503" cy="1177781"/>
          </a:xfrm>
          <a:prstGeom prst="rect">
            <a:avLst/>
          </a:prstGeom>
        </p:spPr>
      </p:pic>
      <p:sp>
        <p:nvSpPr>
          <p:cNvPr id="4" name="Subtitle 2">
            <a:extLst>
              <a:ext uri="{FF2B5EF4-FFF2-40B4-BE49-F238E27FC236}">
                <a16:creationId xmlns:a16="http://schemas.microsoft.com/office/drawing/2014/main" id="{E892CF5D-1281-4D15-820D-E4789AD6324E}"/>
              </a:ext>
            </a:extLst>
          </p:cNvPr>
          <p:cNvSpPr txBox="1">
            <a:spLocks/>
          </p:cNvSpPr>
          <p:nvPr/>
        </p:nvSpPr>
        <p:spPr>
          <a:xfrm>
            <a:off x="193963" y="140022"/>
            <a:ext cx="11813309" cy="10477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600"/>
              </a:spcBef>
              <a:spcAft>
                <a:spcPts val="600"/>
              </a:spcAft>
            </a:pPr>
            <a:r>
              <a:rPr lang="en-IN" sz="3800" b="1" dirty="0">
                <a:solidFill>
                  <a:srgbClr val="FF0000"/>
                </a:solidFill>
                <a:latin typeface="Arial" panose="020B0604020202020204" pitchFamily="34" charset="0"/>
                <a:cs typeface="Arial" panose="020B0604020202020204" pitchFamily="34" charset="0"/>
              </a:rPr>
              <a:t>SECA4002 – DEEP LEARNING NEURAL NETWORKS</a:t>
            </a:r>
          </a:p>
        </p:txBody>
      </p:sp>
      <p:sp>
        <p:nvSpPr>
          <p:cNvPr id="8" name="Title 1">
            <a:extLst>
              <a:ext uri="{FF2B5EF4-FFF2-40B4-BE49-F238E27FC236}">
                <a16:creationId xmlns:a16="http://schemas.microsoft.com/office/drawing/2014/main" id="{FEAC3975-9F3D-4011-92B6-4C8C3D81E884}"/>
              </a:ext>
            </a:extLst>
          </p:cNvPr>
          <p:cNvSpPr txBox="1">
            <a:spLocks/>
          </p:cNvSpPr>
          <p:nvPr/>
        </p:nvSpPr>
        <p:spPr>
          <a:xfrm>
            <a:off x="4045669" y="2170669"/>
            <a:ext cx="3344945" cy="691636"/>
          </a:xfrm>
          <a:prstGeom prst="rect">
            <a:avLst/>
          </a:prstGeom>
        </p:spPr>
        <p:txBody>
          <a:bodyPr vert="horz" lIns="91440" tIns="45720" rIns="91440" bIns="45720" rtlCol="0" anchor="b">
            <a:noAutofit/>
          </a:bodyPr>
          <a:lstStyle>
            <a:defPPr>
              <a:defRPr lang="en-US"/>
            </a:defPPr>
            <a:lvl1pPr marL="70484" defTabSz="914377">
              <a:lnSpc>
                <a:spcPct val="90000"/>
              </a:lnSpc>
              <a:spcBef>
                <a:spcPct val="0"/>
              </a:spcBef>
              <a:buNone/>
              <a:tabLst>
                <a:tab pos="810874" algn="l"/>
                <a:tab pos="5734542" algn="l"/>
              </a:tabLst>
              <a:defRPr sz="2800">
                <a:solidFill>
                  <a:srgbClr val="0070C0"/>
                </a:solidFill>
                <a:latin typeface="Arial" panose="020B0604020202020204" pitchFamily="34" charset="0"/>
                <a:ea typeface="+mj-ea"/>
                <a:cs typeface="Arial" panose="020B0604020202020204" pitchFamily="34" charset="0"/>
              </a:defRPr>
            </a:lvl1pPr>
          </a:lstStyle>
          <a:p>
            <a:endParaRPr lang="en-IN" dirty="0"/>
          </a:p>
          <a:p>
            <a:endParaRPr lang="en-IN" dirty="0"/>
          </a:p>
          <a:p>
            <a:r>
              <a:rPr lang="en-IN" b="1" dirty="0"/>
              <a:t>Detailed Syllabus:</a:t>
            </a:r>
          </a:p>
          <a:p>
            <a:br>
              <a:rPr lang="en-IN" dirty="0"/>
            </a:br>
            <a:endParaRPr lang="en-IN" dirty="0"/>
          </a:p>
        </p:txBody>
      </p:sp>
      <p:sp>
        <p:nvSpPr>
          <p:cNvPr id="10" name="TextBox 9">
            <a:extLst>
              <a:ext uri="{FF2B5EF4-FFF2-40B4-BE49-F238E27FC236}">
                <a16:creationId xmlns:a16="http://schemas.microsoft.com/office/drawing/2014/main" id="{DF697086-BEE2-45E4-8BC4-354C919BEE98}"/>
              </a:ext>
            </a:extLst>
          </p:cNvPr>
          <p:cNvSpPr txBox="1"/>
          <p:nvPr/>
        </p:nvSpPr>
        <p:spPr>
          <a:xfrm>
            <a:off x="838200" y="2862305"/>
            <a:ext cx="10515600" cy="2502608"/>
          </a:xfrm>
          <a:prstGeom prst="rect">
            <a:avLst/>
          </a:prstGeom>
          <a:noFill/>
        </p:spPr>
        <p:txBody>
          <a:bodyPr wrap="square">
            <a:spAutoFit/>
          </a:bodyPr>
          <a:lstStyle/>
          <a:p>
            <a:pPr algn="just">
              <a:lnSpc>
                <a:spcPct val="107000"/>
              </a:lnSpc>
              <a:spcAft>
                <a:spcPts val="800"/>
              </a:spcAft>
            </a:pPr>
            <a:r>
              <a:rPr lang="en-US" sz="2800" b="1" spc="-15" dirty="0">
                <a:effectLst/>
                <a:latin typeface="Bookman Old Style" panose="02050604050505020204" pitchFamily="18" charset="0"/>
                <a:ea typeface="Calibri" panose="020F0502020204030204" pitchFamily="34" charset="0"/>
                <a:cs typeface="Arial" panose="020B0604020202020204" pitchFamily="34" charset="0"/>
              </a:rPr>
              <a:t>UNIT 3: </a:t>
            </a:r>
            <a:r>
              <a:rPr lang="en-US" sz="2800" b="1" spc="-15" dirty="0">
                <a:latin typeface="Bookman Old Style" panose="02050604050505020204" pitchFamily="18" charset="0"/>
                <a:cs typeface="Arial" panose="020B0604020202020204" pitchFamily="34" charset="0"/>
              </a:rPr>
              <a:t>DIMENTIONALITY REDUCTION </a:t>
            </a:r>
            <a:endParaRPr lang="en-IN" sz="2800" b="1" spc="-15" dirty="0">
              <a:latin typeface="Bookman Old Style" panose="02050604050505020204" pitchFamily="18" charset="0"/>
              <a:cs typeface="Arial" panose="020B0604020202020204" pitchFamily="34" charset="0"/>
            </a:endParaRPr>
          </a:p>
          <a:p>
            <a:pPr algn="just"/>
            <a:r>
              <a:rPr lang="en-US" sz="2400" spc="-15" dirty="0">
                <a:latin typeface="Bookman Old Style" panose="02050604050505020204" pitchFamily="18" charset="0"/>
                <a:cs typeface="Arial" panose="020B0604020202020204" pitchFamily="34" charset="0"/>
              </a:rPr>
              <a:t>	Linear (PCA, LDA) and manifolds, metric learning - Auto encoders and dimensionality reduction in networks - Introduction to Convnet - Architectures – </a:t>
            </a:r>
            <a:r>
              <a:rPr lang="en-US" sz="2400" spc="-15" dirty="0" err="1">
                <a:latin typeface="Bookman Old Style" panose="02050604050505020204" pitchFamily="18" charset="0"/>
                <a:cs typeface="Arial" panose="020B0604020202020204" pitchFamily="34" charset="0"/>
              </a:rPr>
              <a:t>AlexNet</a:t>
            </a:r>
            <a:r>
              <a:rPr lang="en-US" sz="2400" spc="-15" dirty="0">
                <a:latin typeface="Bookman Old Style" panose="02050604050505020204" pitchFamily="18" charset="0"/>
                <a:cs typeface="Arial" panose="020B0604020202020204" pitchFamily="34" charset="0"/>
              </a:rPr>
              <a:t>, VGG, Inception, ResNet - Training a Convnet: weights initialization, batch normalization, hyperparameter optimization.</a:t>
            </a:r>
          </a:p>
        </p:txBody>
      </p:sp>
      <p:sp>
        <p:nvSpPr>
          <p:cNvPr id="2" name="Slide Number Placeholder 1">
            <a:extLst>
              <a:ext uri="{FF2B5EF4-FFF2-40B4-BE49-F238E27FC236}">
                <a16:creationId xmlns:a16="http://schemas.microsoft.com/office/drawing/2014/main" id="{BC6CEC93-7A24-4646-A297-8A1CC4A4D243}"/>
              </a:ext>
            </a:extLst>
          </p:cNvPr>
          <p:cNvSpPr>
            <a:spLocks noGrp="1"/>
          </p:cNvSpPr>
          <p:nvPr>
            <p:ph type="sldNum" sz="quarter" idx="12"/>
          </p:nvPr>
        </p:nvSpPr>
        <p:spPr/>
        <p:txBody>
          <a:bodyPr/>
          <a:lstStyle/>
          <a:p>
            <a:fld id="{CFB90EB3-43DD-4781-AA94-EC840833DA96}" type="slidenum">
              <a:rPr lang="en-IN" smtClean="0"/>
              <a:t>4</a:t>
            </a:fld>
            <a:endParaRPr lang="en-IN"/>
          </a:p>
        </p:txBody>
      </p:sp>
    </p:spTree>
    <p:extLst>
      <p:ext uri="{BB962C8B-B14F-4D97-AF65-F5344CB8AC3E}">
        <p14:creationId xmlns:p14="http://schemas.microsoft.com/office/powerpoint/2010/main" val="6250390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81019" y="7427"/>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Manifold Learning – Continued.,</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05164" cy="96383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193963" y="6596390"/>
            <a:ext cx="7970981" cy="261610"/>
          </a:xfrm>
          <a:prstGeom prst="rect">
            <a:avLst/>
          </a:prstGeom>
          <a:noFill/>
        </p:spPr>
        <p:txBody>
          <a:bodyPr wrap="square" rtlCol="0">
            <a:spAutoFit/>
          </a:bodyPr>
          <a:lstStyle/>
          <a:p>
            <a:r>
              <a:rPr lang="en-IN" sz="1100" dirty="0"/>
              <a:t>Content &amp; Image Source:  https://towardsdatascience.com/manifold-learning-t-sne-lle-isomap-made-easy-42cfd61f5183/</a:t>
            </a:r>
          </a:p>
        </p:txBody>
      </p:sp>
      <p:sp>
        <p:nvSpPr>
          <p:cNvPr id="9" name="TextBox 8">
            <a:extLst>
              <a:ext uri="{FF2B5EF4-FFF2-40B4-BE49-F238E27FC236}">
                <a16:creationId xmlns:a16="http://schemas.microsoft.com/office/drawing/2014/main" id="{32046A7D-9A4C-4A62-847F-8B6951E07702}"/>
              </a:ext>
            </a:extLst>
          </p:cNvPr>
          <p:cNvSpPr txBox="1"/>
          <p:nvPr/>
        </p:nvSpPr>
        <p:spPr>
          <a:xfrm>
            <a:off x="452581" y="1540676"/>
            <a:ext cx="10760363" cy="1569660"/>
          </a:xfrm>
          <a:prstGeom prst="rect">
            <a:avLst/>
          </a:prstGeom>
          <a:noFill/>
        </p:spPr>
        <p:txBody>
          <a:bodyPr wrap="square">
            <a:spAutoFit/>
          </a:bodyPr>
          <a:lstStyle/>
          <a:p>
            <a:pPr marL="285750" indent="-285750" algn="just">
              <a:buFont typeface="Wingdings" panose="05000000000000000000" pitchFamily="2" charset="2"/>
              <a:buChar char="Ø"/>
            </a:pPr>
            <a:r>
              <a:rPr lang="en-US" sz="2400" b="1" u="sng" dirty="0">
                <a:solidFill>
                  <a:srgbClr val="FF0000"/>
                </a:solidFill>
                <a:latin typeface="charter"/>
              </a:rPr>
              <a:t>T</a:t>
            </a:r>
            <a:r>
              <a:rPr lang="en-US" sz="2400" b="1" i="0" u="sng" dirty="0">
                <a:solidFill>
                  <a:srgbClr val="FF0000"/>
                </a:solidFill>
                <a:effectLst/>
                <a:latin typeface="charter"/>
              </a:rPr>
              <a:t>hree popular manifold learning algorithms:</a:t>
            </a:r>
          </a:p>
          <a:p>
            <a:pPr marL="1431925" indent="-268288" algn="just">
              <a:buFont typeface="Wingdings" panose="05000000000000000000" pitchFamily="2" charset="2"/>
              <a:buChar char="q"/>
            </a:pPr>
            <a:r>
              <a:rPr lang="en-US" sz="2400" b="0" i="0" dirty="0">
                <a:solidFill>
                  <a:srgbClr val="292929"/>
                </a:solidFill>
                <a:effectLst/>
                <a:latin typeface="charter"/>
              </a:rPr>
              <a:t>   </a:t>
            </a:r>
            <a:r>
              <a:rPr lang="en-US" sz="2400" b="0" i="0" dirty="0" err="1">
                <a:solidFill>
                  <a:srgbClr val="292929"/>
                </a:solidFill>
                <a:effectLst/>
                <a:latin typeface="charter"/>
              </a:rPr>
              <a:t>IsoMap</a:t>
            </a:r>
            <a:r>
              <a:rPr lang="en-US" sz="2400" b="0" i="0" dirty="0">
                <a:solidFill>
                  <a:srgbClr val="292929"/>
                </a:solidFill>
                <a:effectLst/>
                <a:latin typeface="charter"/>
              </a:rPr>
              <a:t> (</a:t>
            </a:r>
            <a:r>
              <a:rPr lang="en-IN" sz="2400" b="0" i="0" dirty="0">
                <a:solidFill>
                  <a:srgbClr val="292929"/>
                </a:solidFill>
                <a:effectLst/>
                <a:latin typeface="charter"/>
              </a:rPr>
              <a:t>Isometric Mapping)</a:t>
            </a:r>
            <a:r>
              <a:rPr lang="en-US" sz="2400" b="0" i="0" dirty="0">
                <a:solidFill>
                  <a:srgbClr val="292929"/>
                </a:solidFill>
                <a:effectLst/>
                <a:latin typeface="charter"/>
              </a:rPr>
              <a:t> </a:t>
            </a:r>
          </a:p>
          <a:p>
            <a:pPr marL="1431925" indent="-268288" algn="just">
              <a:buFont typeface="Wingdings" panose="05000000000000000000" pitchFamily="2" charset="2"/>
              <a:buChar char="q"/>
            </a:pPr>
            <a:r>
              <a:rPr lang="en-US" sz="2400" dirty="0">
                <a:solidFill>
                  <a:srgbClr val="292929"/>
                </a:solidFill>
                <a:latin typeface="charter"/>
              </a:rPr>
              <a:t>   </a:t>
            </a:r>
            <a:r>
              <a:rPr lang="en-US" sz="2400" b="0" i="0" dirty="0">
                <a:solidFill>
                  <a:srgbClr val="292929"/>
                </a:solidFill>
                <a:effectLst/>
                <a:latin typeface="charter"/>
              </a:rPr>
              <a:t>Locally Linear Embeddings &amp; </a:t>
            </a:r>
          </a:p>
          <a:p>
            <a:pPr marL="1431925" indent="-268288" algn="just">
              <a:buFont typeface="Wingdings" panose="05000000000000000000" pitchFamily="2" charset="2"/>
              <a:buChar char="q"/>
            </a:pPr>
            <a:r>
              <a:rPr lang="en-US" sz="2400" dirty="0">
                <a:solidFill>
                  <a:srgbClr val="292929"/>
                </a:solidFill>
                <a:latin typeface="charter"/>
              </a:rPr>
              <a:t>   </a:t>
            </a:r>
            <a:r>
              <a:rPr lang="en-US" sz="2400" b="0" i="0" dirty="0">
                <a:solidFill>
                  <a:srgbClr val="292929"/>
                </a:solidFill>
                <a:effectLst/>
                <a:latin typeface="charter"/>
              </a:rPr>
              <a:t>t-SNE.</a:t>
            </a:r>
            <a:endParaRPr lang="en-US" sz="2400" b="1" i="0" u="sng" dirty="0">
              <a:solidFill>
                <a:srgbClr val="FF0000"/>
              </a:solidFill>
              <a:effectLst/>
              <a:latin typeface="charter"/>
            </a:endParaRPr>
          </a:p>
        </p:txBody>
      </p:sp>
      <p:sp>
        <p:nvSpPr>
          <p:cNvPr id="8" name="TextBox 7">
            <a:extLst>
              <a:ext uri="{FF2B5EF4-FFF2-40B4-BE49-F238E27FC236}">
                <a16:creationId xmlns:a16="http://schemas.microsoft.com/office/drawing/2014/main" id="{B585E02B-BC41-4D02-908A-55802D736B51}"/>
              </a:ext>
            </a:extLst>
          </p:cNvPr>
          <p:cNvSpPr txBox="1"/>
          <p:nvPr/>
        </p:nvSpPr>
        <p:spPr>
          <a:xfrm>
            <a:off x="535708" y="3269674"/>
            <a:ext cx="11249892" cy="2308324"/>
          </a:xfrm>
          <a:prstGeom prst="rect">
            <a:avLst/>
          </a:prstGeom>
          <a:noFill/>
        </p:spPr>
        <p:txBody>
          <a:bodyPr wrap="square">
            <a:spAutoFit/>
          </a:bodyPr>
          <a:lstStyle/>
          <a:p>
            <a:r>
              <a:rPr lang="en-US" sz="2400" b="1" i="0" u="sng" dirty="0" err="1">
                <a:solidFill>
                  <a:srgbClr val="FF0000"/>
                </a:solidFill>
                <a:effectLst/>
                <a:latin typeface="Book Antiqua" panose="02040602050305030304" pitchFamily="18" charset="0"/>
              </a:rPr>
              <a:t>IsoMap</a:t>
            </a:r>
            <a:r>
              <a:rPr lang="en-US" sz="2400" b="1" i="0" u="sng" dirty="0">
                <a:solidFill>
                  <a:srgbClr val="FF0000"/>
                </a:solidFill>
                <a:effectLst/>
                <a:latin typeface="Book Antiqua" panose="02040602050305030304" pitchFamily="18" charset="0"/>
              </a:rPr>
              <a:t> :</a:t>
            </a:r>
          </a:p>
          <a:p>
            <a:pPr algn="just"/>
            <a:r>
              <a:rPr lang="en-US" sz="2400" b="1" i="0" dirty="0">
                <a:solidFill>
                  <a:srgbClr val="292929"/>
                </a:solidFill>
                <a:effectLst/>
                <a:latin typeface="Book Antiqua" panose="02040602050305030304" pitchFamily="18" charset="0"/>
              </a:rPr>
              <a:t>	</a:t>
            </a:r>
            <a:r>
              <a:rPr lang="en-US" sz="2400" i="0" dirty="0">
                <a:solidFill>
                  <a:srgbClr val="292929"/>
                </a:solidFill>
                <a:effectLst/>
                <a:latin typeface="Book Antiqua" panose="02040602050305030304" pitchFamily="18" charset="0"/>
              </a:rPr>
              <a:t>I</a:t>
            </a:r>
            <a:r>
              <a:rPr lang="en-IN" sz="2400" b="0" i="0" dirty="0" err="1">
                <a:solidFill>
                  <a:srgbClr val="292929"/>
                </a:solidFill>
                <a:effectLst/>
                <a:latin typeface="Book Antiqua" panose="02040602050305030304" pitchFamily="18" charset="0"/>
              </a:rPr>
              <a:t>somap</a:t>
            </a:r>
            <a:r>
              <a:rPr lang="en-IN" sz="2400" b="0" i="0" dirty="0">
                <a:solidFill>
                  <a:srgbClr val="292929"/>
                </a:solidFill>
                <a:effectLst/>
                <a:latin typeface="Book Antiqua" panose="02040602050305030304" pitchFamily="18" charset="0"/>
              </a:rPr>
              <a:t> seeks a lower-dimensional representation that maintains ‘geodesic distances’ between the points. A geodesic distance is a generalization of distance for curved surfaces. Hence, instead of measuring distance in pure Euclidean distance with the Pythagorean theorem-derived distance formula, </a:t>
            </a:r>
            <a:r>
              <a:rPr lang="en-IN" sz="2400" b="0" i="0" dirty="0" err="1">
                <a:solidFill>
                  <a:srgbClr val="292929"/>
                </a:solidFill>
                <a:effectLst/>
                <a:latin typeface="Book Antiqua" panose="02040602050305030304" pitchFamily="18" charset="0"/>
              </a:rPr>
              <a:t>Isomap</a:t>
            </a:r>
            <a:r>
              <a:rPr lang="en-IN" sz="2400" b="0" i="0" dirty="0">
                <a:solidFill>
                  <a:srgbClr val="292929"/>
                </a:solidFill>
                <a:effectLst/>
                <a:latin typeface="Book Antiqua" panose="02040602050305030304" pitchFamily="18" charset="0"/>
              </a:rPr>
              <a:t> optimizes distances along a discovered manifold.</a:t>
            </a:r>
            <a:endParaRPr lang="en-IN" sz="2400" dirty="0">
              <a:latin typeface="Book Antiqua" panose="02040602050305030304" pitchFamily="18" charset="0"/>
            </a:endParaRPr>
          </a:p>
        </p:txBody>
      </p:sp>
    </p:spTree>
    <p:extLst>
      <p:ext uri="{BB962C8B-B14F-4D97-AF65-F5344CB8AC3E}">
        <p14:creationId xmlns:p14="http://schemas.microsoft.com/office/powerpoint/2010/main" val="115762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81019" y="7427"/>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Manifold Learning – Continued.,</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05164" cy="96383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193963" y="6596390"/>
            <a:ext cx="7970981" cy="261610"/>
          </a:xfrm>
          <a:prstGeom prst="rect">
            <a:avLst/>
          </a:prstGeom>
          <a:noFill/>
        </p:spPr>
        <p:txBody>
          <a:bodyPr wrap="square" rtlCol="0">
            <a:spAutoFit/>
          </a:bodyPr>
          <a:lstStyle/>
          <a:p>
            <a:r>
              <a:rPr lang="en-IN" sz="1100" dirty="0"/>
              <a:t>Content &amp; Image Source:  https://towardsdatascience.com/manifold-learning-t-sne-lle-isomap-made-easy-42cfd61f5183/</a:t>
            </a:r>
          </a:p>
        </p:txBody>
      </p:sp>
      <p:sp>
        <p:nvSpPr>
          <p:cNvPr id="8" name="TextBox 7">
            <a:extLst>
              <a:ext uri="{FF2B5EF4-FFF2-40B4-BE49-F238E27FC236}">
                <a16:creationId xmlns:a16="http://schemas.microsoft.com/office/drawing/2014/main" id="{B585E02B-BC41-4D02-908A-55802D736B51}"/>
              </a:ext>
            </a:extLst>
          </p:cNvPr>
          <p:cNvSpPr txBox="1"/>
          <p:nvPr/>
        </p:nvSpPr>
        <p:spPr>
          <a:xfrm>
            <a:off x="295563" y="1246910"/>
            <a:ext cx="11249892" cy="5262979"/>
          </a:xfrm>
          <a:prstGeom prst="rect">
            <a:avLst/>
          </a:prstGeom>
          <a:noFill/>
        </p:spPr>
        <p:txBody>
          <a:bodyPr wrap="square">
            <a:spAutoFit/>
          </a:bodyPr>
          <a:lstStyle/>
          <a:p>
            <a:r>
              <a:rPr lang="en-US" sz="2400" b="1" u="sng" dirty="0">
                <a:solidFill>
                  <a:srgbClr val="FF0000"/>
                </a:solidFill>
                <a:latin typeface="Book Antiqua" panose="02040602050305030304" pitchFamily="18" charset="0"/>
              </a:rPr>
              <a:t>Locally Linear Embeddings (LLE) :</a:t>
            </a:r>
          </a:p>
          <a:p>
            <a:pPr algn="just"/>
            <a:r>
              <a:rPr lang="en-US" sz="2400" b="1" i="0" dirty="0">
                <a:solidFill>
                  <a:srgbClr val="292929"/>
                </a:solidFill>
                <a:effectLst/>
                <a:latin typeface="Book Antiqua" panose="02040602050305030304" pitchFamily="18" charset="0"/>
              </a:rPr>
              <a:t>	</a:t>
            </a:r>
            <a:r>
              <a:rPr lang="en-US" sz="2400" b="0" i="0" dirty="0">
                <a:solidFill>
                  <a:srgbClr val="292929"/>
                </a:solidFill>
                <a:effectLst/>
                <a:latin typeface="charter"/>
              </a:rPr>
              <a:t> Locally Linear Embeddings use a variety of tangent linear patches (as demonstrated with the diagram above) to model a manifold. It can be thought of as performing a PCA on each of these neighborhoods locally, producing a linear hyperplane, then comparing the results globally to find the best nonlinear embedding. </a:t>
            </a:r>
          </a:p>
          <a:p>
            <a:pPr algn="just"/>
            <a:r>
              <a:rPr lang="en-US" sz="2400" dirty="0">
                <a:solidFill>
                  <a:srgbClr val="292929"/>
                </a:solidFill>
                <a:latin typeface="charter"/>
              </a:rPr>
              <a:t>	</a:t>
            </a:r>
            <a:r>
              <a:rPr lang="en-US" sz="2400" b="0" i="0" dirty="0">
                <a:solidFill>
                  <a:srgbClr val="292929"/>
                </a:solidFill>
                <a:effectLst/>
                <a:latin typeface="charter"/>
              </a:rPr>
              <a:t>The goal of LLE is to ‘unroll’ or ‘unpack’ in distorted fashion the structure of the data, so often LLE will tend to have a high density in the center with extending rays.</a:t>
            </a:r>
            <a:r>
              <a:rPr lang="en-IN" sz="2400" b="0" i="0" dirty="0">
                <a:solidFill>
                  <a:srgbClr val="292929"/>
                </a:solidFill>
                <a:effectLst/>
                <a:latin typeface="Book Antiqua" panose="02040602050305030304" pitchFamily="18" charset="0"/>
              </a:rPr>
              <a:t>.</a:t>
            </a:r>
          </a:p>
          <a:p>
            <a:pPr algn="just"/>
            <a:r>
              <a:rPr lang="en-IN" sz="2400" b="1" u="sng" dirty="0">
                <a:solidFill>
                  <a:srgbClr val="FF0000"/>
                </a:solidFill>
                <a:latin typeface="Book Antiqua" panose="02040602050305030304" pitchFamily="18" charset="0"/>
              </a:rPr>
              <a:t>t-SNE</a:t>
            </a:r>
            <a:r>
              <a:rPr lang="en-US" sz="2400" b="1" u="sng" dirty="0">
                <a:solidFill>
                  <a:srgbClr val="FF0000"/>
                </a:solidFill>
                <a:latin typeface="Book Antiqua" panose="02040602050305030304" pitchFamily="18" charset="0"/>
              </a:rPr>
              <a:t> :</a:t>
            </a:r>
          </a:p>
          <a:p>
            <a:pPr algn="just"/>
            <a:r>
              <a:rPr lang="en-US" sz="2400" b="0" i="0" dirty="0">
                <a:solidFill>
                  <a:srgbClr val="292929"/>
                </a:solidFill>
                <a:effectLst/>
                <a:latin typeface="charter"/>
              </a:rPr>
              <a:t>	t-SNE is one of the most popular choices for high-dimensional visualization, and stands for </a:t>
            </a:r>
            <a:r>
              <a:rPr lang="en-US" sz="2400" b="1" i="0" dirty="0">
                <a:solidFill>
                  <a:srgbClr val="C00000"/>
                </a:solidFill>
                <a:effectLst/>
                <a:latin typeface="charter"/>
              </a:rPr>
              <a:t>t-distributed Stochastic Neighbor Embeddings</a:t>
            </a:r>
            <a:r>
              <a:rPr lang="en-US" sz="2400" b="0" i="0" dirty="0">
                <a:solidFill>
                  <a:srgbClr val="292929"/>
                </a:solidFill>
                <a:effectLst/>
                <a:latin typeface="charter"/>
              </a:rPr>
              <a:t>. The algorithm converts relationships in original space into </a:t>
            </a:r>
            <a:r>
              <a:rPr lang="en-US" sz="2400" b="0" i="0" dirty="0">
                <a:solidFill>
                  <a:srgbClr val="0070C0"/>
                </a:solidFill>
                <a:effectLst/>
                <a:latin typeface="charter"/>
              </a:rPr>
              <a:t>t-distributions,</a:t>
            </a:r>
            <a:r>
              <a:rPr lang="en-US" sz="2400" b="0" i="0" dirty="0">
                <a:solidFill>
                  <a:srgbClr val="292929"/>
                </a:solidFill>
                <a:effectLst/>
                <a:latin typeface="charter"/>
              </a:rPr>
              <a:t> </a:t>
            </a:r>
            <a:r>
              <a:rPr lang="en-US" sz="2400" b="0" i="0" dirty="0">
                <a:solidFill>
                  <a:srgbClr val="0070C0"/>
                </a:solidFill>
                <a:effectLst/>
                <a:latin typeface="charter"/>
              </a:rPr>
              <a:t>or normal distributions </a:t>
            </a:r>
            <a:r>
              <a:rPr lang="en-US" sz="2400" b="0" i="0" dirty="0">
                <a:solidFill>
                  <a:srgbClr val="292929"/>
                </a:solidFill>
                <a:effectLst/>
                <a:latin typeface="charter"/>
              </a:rPr>
              <a:t>with small sample sizes and relatively unknown standard deviations. This makes t-SNE </a:t>
            </a:r>
            <a:r>
              <a:rPr lang="en-US" sz="2400" b="0" i="0" dirty="0">
                <a:solidFill>
                  <a:srgbClr val="292929"/>
                </a:solidFill>
                <a:effectLst/>
                <a:highlight>
                  <a:srgbClr val="FFFF00"/>
                </a:highlight>
                <a:latin typeface="charter"/>
              </a:rPr>
              <a:t>very sensitive to the local structure</a:t>
            </a:r>
            <a:r>
              <a:rPr lang="en-US" sz="2400" b="0" i="0" dirty="0">
                <a:solidFill>
                  <a:srgbClr val="292929"/>
                </a:solidFill>
                <a:effectLst/>
                <a:latin typeface="charter"/>
              </a:rPr>
              <a:t>, a common theme in manifold learning. It is considered to be the go-to visualization method because of many advantages it possesses</a:t>
            </a:r>
            <a:endParaRPr lang="en-IN" sz="2400" dirty="0">
              <a:latin typeface="Book Antiqua" panose="02040602050305030304" pitchFamily="18" charset="0"/>
            </a:endParaRPr>
          </a:p>
        </p:txBody>
      </p:sp>
    </p:spTree>
    <p:extLst>
      <p:ext uri="{BB962C8B-B14F-4D97-AF65-F5344CB8AC3E}">
        <p14:creationId xmlns:p14="http://schemas.microsoft.com/office/powerpoint/2010/main" val="19428842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Manifold Learning – Continued.,</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193963" y="6596390"/>
            <a:ext cx="7970981" cy="261610"/>
          </a:xfrm>
          <a:prstGeom prst="rect">
            <a:avLst/>
          </a:prstGeom>
          <a:noFill/>
        </p:spPr>
        <p:txBody>
          <a:bodyPr wrap="square" rtlCol="0">
            <a:spAutoFit/>
          </a:bodyPr>
          <a:lstStyle/>
          <a:p>
            <a:r>
              <a:rPr lang="en-IN" sz="1100" dirty="0"/>
              <a:t>Content &amp; Image Source:  https://towardsdatascience.com/manifold-learning-t-sne-lle-isomap-made-easy-42cfd61f5183/</a:t>
            </a:r>
          </a:p>
        </p:txBody>
      </p:sp>
      <p:sp>
        <p:nvSpPr>
          <p:cNvPr id="8" name="TextBox 7">
            <a:extLst>
              <a:ext uri="{FF2B5EF4-FFF2-40B4-BE49-F238E27FC236}">
                <a16:creationId xmlns:a16="http://schemas.microsoft.com/office/drawing/2014/main" id="{B585E02B-BC41-4D02-908A-55802D736B51}"/>
              </a:ext>
            </a:extLst>
          </p:cNvPr>
          <p:cNvSpPr txBox="1"/>
          <p:nvPr/>
        </p:nvSpPr>
        <p:spPr>
          <a:xfrm>
            <a:off x="193963" y="857765"/>
            <a:ext cx="11804074" cy="5940088"/>
          </a:xfrm>
          <a:prstGeom prst="rect">
            <a:avLst/>
          </a:prstGeom>
          <a:noFill/>
        </p:spPr>
        <p:txBody>
          <a:bodyPr wrap="square">
            <a:spAutoFit/>
          </a:bodyPr>
          <a:lstStyle/>
          <a:p>
            <a:r>
              <a:rPr lang="en-US" sz="2400" b="0" i="0" dirty="0">
                <a:solidFill>
                  <a:srgbClr val="FF0000"/>
                </a:solidFill>
                <a:effectLst/>
                <a:latin typeface="charter"/>
              </a:rPr>
              <a:t>Advantages  of </a:t>
            </a:r>
            <a:r>
              <a:rPr lang="en-IN" sz="2400" dirty="0">
                <a:solidFill>
                  <a:srgbClr val="FF0000"/>
                </a:solidFill>
                <a:latin typeface="Book Antiqua" panose="02040602050305030304" pitchFamily="18" charset="0"/>
              </a:rPr>
              <a:t>t-SNE</a:t>
            </a:r>
            <a:r>
              <a:rPr lang="en-US" sz="2400" dirty="0">
                <a:solidFill>
                  <a:srgbClr val="FF0000"/>
                </a:solidFill>
                <a:latin typeface="Book Antiqua" panose="02040602050305030304" pitchFamily="18" charset="0"/>
              </a:rPr>
              <a:t> :</a:t>
            </a:r>
          </a:p>
          <a:p>
            <a:pPr marL="534988" algn="l">
              <a:buFont typeface="Arial" panose="020B0604020202020204" pitchFamily="34" charset="0"/>
              <a:buChar char="•"/>
            </a:pPr>
            <a:r>
              <a:rPr lang="en-US" sz="2400" b="0" i="0" dirty="0">
                <a:solidFill>
                  <a:srgbClr val="292929"/>
                </a:solidFill>
                <a:effectLst/>
                <a:latin typeface="charter"/>
              </a:rPr>
              <a:t> It is able to reveal the structure of the data at many scales.</a:t>
            </a:r>
          </a:p>
          <a:p>
            <a:pPr marL="534988" algn="l">
              <a:buFont typeface="Arial" panose="020B0604020202020204" pitchFamily="34" charset="0"/>
              <a:buChar char="•"/>
            </a:pPr>
            <a:r>
              <a:rPr lang="en-US" sz="2400" b="0" i="0" dirty="0">
                <a:solidFill>
                  <a:srgbClr val="292929"/>
                </a:solidFill>
                <a:effectLst/>
                <a:latin typeface="charter"/>
              </a:rPr>
              <a:t> It reveals data that lies in multiple manifolds and clusters</a:t>
            </a:r>
          </a:p>
          <a:p>
            <a:pPr marL="534988" algn="l">
              <a:buFont typeface="Arial" panose="020B0604020202020204" pitchFamily="34" charset="0"/>
              <a:buChar char="•"/>
            </a:pPr>
            <a:r>
              <a:rPr lang="en-US" sz="2400" b="0" i="0" dirty="0">
                <a:solidFill>
                  <a:srgbClr val="292929"/>
                </a:solidFill>
                <a:effectLst/>
                <a:latin typeface="charter"/>
              </a:rPr>
              <a:t> Has a smaller tendency to cluster points at the center.</a:t>
            </a:r>
          </a:p>
          <a:p>
            <a:pPr algn="l"/>
            <a:r>
              <a:rPr lang="en-US" sz="2400" u="sng" dirty="0">
                <a:solidFill>
                  <a:srgbClr val="FF0000"/>
                </a:solidFill>
                <a:highlight>
                  <a:srgbClr val="FFFF00"/>
                </a:highlight>
                <a:latin typeface="charter"/>
              </a:rPr>
              <a:t>Points to Remember:</a:t>
            </a:r>
          </a:p>
          <a:p>
            <a:pPr marL="360363" algn="just">
              <a:buFont typeface="Arial" panose="020B0604020202020204" pitchFamily="34" charset="0"/>
              <a:buChar char="•"/>
            </a:pPr>
            <a:r>
              <a:rPr lang="en-US" sz="2000" b="0" i="0" dirty="0">
                <a:solidFill>
                  <a:srgbClr val="292929"/>
                </a:solidFill>
                <a:effectLst/>
                <a:latin typeface="Bookman Old Style" panose="02050604050505020204" pitchFamily="18" charset="0"/>
              </a:rPr>
              <a:t>  </a:t>
            </a:r>
            <a:r>
              <a:rPr lang="en-US" sz="2000" b="0" i="0" dirty="0">
                <a:solidFill>
                  <a:srgbClr val="00B050"/>
                </a:solidFill>
                <a:effectLst/>
                <a:latin typeface="Bookman Old Style" panose="02050604050505020204" pitchFamily="18" charset="0"/>
              </a:rPr>
              <a:t>PCA fails to model nonlinear relationships because it is linear.</a:t>
            </a:r>
          </a:p>
          <a:p>
            <a:pPr marL="360363" algn="just">
              <a:buFont typeface="Arial" panose="020B0604020202020204" pitchFamily="34" charset="0"/>
              <a:buChar char="•"/>
            </a:pPr>
            <a:r>
              <a:rPr lang="en-US" sz="2000" b="0" i="0" dirty="0">
                <a:solidFill>
                  <a:srgbClr val="292929"/>
                </a:solidFill>
                <a:effectLst/>
                <a:latin typeface="Bookman Old Style" panose="02050604050505020204" pitchFamily="18" charset="0"/>
              </a:rPr>
              <a:t>  Nonlinear relationships appear in datasets often because external forces like lighting or the tilt can move a data point of the same class nonlinearly through Euclidean space.</a:t>
            </a:r>
          </a:p>
          <a:p>
            <a:pPr marL="360363" algn="just">
              <a:buFont typeface="Arial" panose="020B0604020202020204" pitchFamily="34" charset="0"/>
              <a:buChar char="•"/>
            </a:pPr>
            <a:r>
              <a:rPr lang="en-US" sz="2000" b="0" i="0" dirty="0">
                <a:solidFill>
                  <a:srgbClr val="292929"/>
                </a:solidFill>
                <a:effectLst/>
                <a:latin typeface="Bookman Old Style" panose="02050604050505020204" pitchFamily="18" charset="0"/>
              </a:rPr>
              <a:t>  Manifold learning attempts to generalize PCA to perform dimensionality reduction on all sorts of dataset structures, with the main idea that manifolds, or curved, continuous surfaces, should be modelled by preserving and prioritizing local over global distance.</a:t>
            </a:r>
          </a:p>
          <a:p>
            <a:pPr marL="360363" algn="just">
              <a:buFont typeface="Arial" panose="020B0604020202020204" pitchFamily="34" charset="0"/>
              <a:buChar char="•"/>
            </a:pPr>
            <a:r>
              <a:rPr lang="en-US" sz="2000" b="0" i="0" dirty="0">
                <a:solidFill>
                  <a:srgbClr val="292929"/>
                </a:solidFill>
                <a:effectLst/>
                <a:latin typeface="Bookman Old Style" panose="02050604050505020204" pitchFamily="18" charset="0"/>
              </a:rPr>
              <a:t>  </a:t>
            </a:r>
            <a:r>
              <a:rPr lang="en-US" sz="2000" b="0" i="0" dirty="0" err="1">
                <a:solidFill>
                  <a:srgbClr val="292929"/>
                </a:solidFill>
                <a:effectLst/>
                <a:latin typeface="Bookman Old Style" panose="02050604050505020204" pitchFamily="18" charset="0"/>
              </a:rPr>
              <a:t>Isomap</a:t>
            </a:r>
            <a:r>
              <a:rPr lang="en-US" sz="2000" b="0" i="0" dirty="0">
                <a:solidFill>
                  <a:srgbClr val="292929"/>
                </a:solidFill>
                <a:effectLst/>
                <a:latin typeface="Bookman Old Style" panose="02050604050505020204" pitchFamily="18" charset="0"/>
              </a:rPr>
              <a:t> </a:t>
            </a:r>
            <a:r>
              <a:rPr lang="en-US" sz="2000" b="0" i="0" dirty="0">
                <a:solidFill>
                  <a:srgbClr val="C00000"/>
                </a:solidFill>
                <a:effectLst/>
                <a:latin typeface="Bookman Old Style" panose="02050604050505020204" pitchFamily="18" charset="0"/>
              </a:rPr>
              <a:t>tries to preserve geodesic distance, or distance measured </a:t>
            </a:r>
            <a:r>
              <a:rPr lang="en-US" sz="2000" b="0" i="0" dirty="0">
                <a:solidFill>
                  <a:srgbClr val="292929"/>
                </a:solidFill>
                <a:effectLst/>
                <a:latin typeface="Bookman Old Style" panose="02050604050505020204" pitchFamily="18" charset="0"/>
              </a:rPr>
              <a:t>not in Euclidean space but on the curved surface of the manifold.</a:t>
            </a:r>
          </a:p>
          <a:p>
            <a:pPr marL="360363" algn="just">
              <a:buFont typeface="Arial" panose="020B0604020202020204" pitchFamily="34" charset="0"/>
              <a:buChar char="•"/>
            </a:pPr>
            <a:r>
              <a:rPr lang="en-US" sz="2000" b="0" i="0" dirty="0">
                <a:solidFill>
                  <a:srgbClr val="292929"/>
                </a:solidFill>
                <a:effectLst/>
                <a:latin typeface="Bookman Old Style" panose="02050604050505020204" pitchFamily="18" charset="0"/>
              </a:rPr>
              <a:t>  LLE can be </a:t>
            </a:r>
            <a:r>
              <a:rPr lang="en-US" sz="2000" b="0" i="0" dirty="0">
                <a:solidFill>
                  <a:srgbClr val="C00000"/>
                </a:solidFill>
                <a:effectLst/>
                <a:latin typeface="Bookman Old Style" panose="02050604050505020204" pitchFamily="18" charset="0"/>
              </a:rPr>
              <a:t>thought of as representing the manifold as several linear patches</a:t>
            </a:r>
            <a:r>
              <a:rPr lang="en-US" sz="2000" b="0" i="0" dirty="0">
                <a:solidFill>
                  <a:srgbClr val="292929"/>
                </a:solidFill>
                <a:effectLst/>
                <a:latin typeface="Bookman Old Style" panose="02050604050505020204" pitchFamily="18" charset="0"/>
              </a:rPr>
              <a:t>, in which PCA is performed on.</a:t>
            </a:r>
          </a:p>
          <a:p>
            <a:pPr marL="360363" algn="just">
              <a:buFont typeface="Arial" panose="020B0604020202020204" pitchFamily="34" charset="0"/>
              <a:buChar char="•"/>
            </a:pPr>
            <a:r>
              <a:rPr lang="en-US" sz="2000" b="0" i="0" dirty="0">
                <a:solidFill>
                  <a:srgbClr val="292929"/>
                </a:solidFill>
                <a:effectLst/>
                <a:latin typeface="Bookman Old Style" panose="02050604050505020204" pitchFamily="18" charset="0"/>
              </a:rPr>
              <a:t>  t-SNE </a:t>
            </a:r>
            <a:r>
              <a:rPr lang="en-US" sz="2000" b="0" i="0" dirty="0">
                <a:solidFill>
                  <a:srgbClr val="C00000"/>
                </a:solidFill>
                <a:effectLst/>
                <a:latin typeface="Bookman Old Style" panose="02050604050505020204" pitchFamily="18" charset="0"/>
              </a:rPr>
              <a:t>takes more of an ‘extract’ approach opposed to an ‘unrolling’ approach</a:t>
            </a:r>
            <a:r>
              <a:rPr lang="en-US" sz="2000" b="0" i="0" dirty="0">
                <a:solidFill>
                  <a:srgbClr val="292929"/>
                </a:solidFill>
                <a:effectLst/>
                <a:latin typeface="Bookman Old Style" panose="02050604050505020204" pitchFamily="18" charset="0"/>
              </a:rPr>
              <a:t>, but still, like other manifold learning algorithms, prioritizes the preservation of local distances by using probability and t-distributions. </a:t>
            </a:r>
            <a:endParaRPr lang="en-IN" sz="2000" dirty="0">
              <a:latin typeface="Bookman Old Style" panose="02050604050505020204" pitchFamily="18" charset="0"/>
            </a:endParaRPr>
          </a:p>
        </p:txBody>
      </p:sp>
    </p:spTree>
    <p:extLst>
      <p:ext uri="{BB962C8B-B14F-4D97-AF65-F5344CB8AC3E}">
        <p14:creationId xmlns:p14="http://schemas.microsoft.com/office/powerpoint/2010/main" val="23095329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err="1">
                <a:solidFill>
                  <a:srgbClr val="0000FF"/>
                </a:solidFill>
                <a:latin typeface="Bookman Old Style" panose="02050604050505020204" pitchFamily="18" charset="0"/>
                <a:ea typeface="+mn-ea"/>
                <a:cs typeface="Times New Roman"/>
              </a:rPr>
              <a:t>AutoEncoders</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193963" y="6596390"/>
            <a:ext cx="7970981" cy="261610"/>
          </a:xfrm>
          <a:prstGeom prst="rect">
            <a:avLst/>
          </a:prstGeom>
          <a:noFill/>
        </p:spPr>
        <p:txBody>
          <a:bodyPr wrap="square" rtlCol="0">
            <a:spAutoFit/>
          </a:bodyPr>
          <a:lstStyle/>
          <a:p>
            <a:r>
              <a:rPr lang="en-IN" sz="1100" dirty="0"/>
              <a:t>Content &amp; Image Source: Https://www.</a:t>
            </a:r>
            <a:r>
              <a:rPr lang="en-IN" sz="1100" dirty="0">
                <a:hlinkClick r:id="rId3"/>
              </a:rPr>
              <a:t>Autoencoder schema - Autoencoder - Wikipedia</a:t>
            </a:r>
            <a:endParaRPr lang="en-IN" sz="1100" dirty="0"/>
          </a:p>
        </p:txBody>
      </p:sp>
      <p:pic>
        <p:nvPicPr>
          <p:cNvPr id="9" name="Picture 8">
            <a:extLst>
              <a:ext uri="{FF2B5EF4-FFF2-40B4-BE49-F238E27FC236}">
                <a16:creationId xmlns:a16="http://schemas.microsoft.com/office/drawing/2014/main" id="{324B3390-B7DD-4EEF-8728-83743864C9D5}"/>
              </a:ext>
            </a:extLst>
          </p:cNvPr>
          <p:cNvPicPr>
            <a:picLocks noChangeAspect="1"/>
          </p:cNvPicPr>
          <p:nvPr/>
        </p:nvPicPr>
        <p:blipFill>
          <a:blip r:embed="rId4"/>
          <a:stretch>
            <a:fillRect/>
          </a:stretch>
        </p:blipFill>
        <p:spPr>
          <a:xfrm>
            <a:off x="944419" y="924491"/>
            <a:ext cx="7569200" cy="5509491"/>
          </a:xfrm>
          <a:prstGeom prst="rect">
            <a:avLst/>
          </a:prstGeom>
        </p:spPr>
      </p:pic>
      <p:sp>
        <p:nvSpPr>
          <p:cNvPr id="10" name="TextBox 9">
            <a:extLst>
              <a:ext uri="{FF2B5EF4-FFF2-40B4-BE49-F238E27FC236}">
                <a16:creationId xmlns:a16="http://schemas.microsoft.com/office/drawing/2014/main" id="{72E235DB-069D-4DA4-BAA0-E83EAADD3742}"/>
              </a:ext>
            </a:extLst>
          </p:cNvPr>
          <p:cNvSpPr txBox="1"/>
          <p:nvPr/>
        </p:nvSpPr>
        <p:spPr>
          <a:xfrm>
            <a:off x="8682181" y="1376218"/>
            <a:ext cx="3325091" cy="5078313"/>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effectLst/>
                <a:latin typeface="Arial" panose="020B0604020202020204" pitchFamily="34" charset="0"/>
              </a:rPr>
              <a:t>An </a:t>
            </a:r>
            <a:r>
              <a:rPr lang="en-US" b="1" i="0" dirty="0">
                <a:effectLst/>
                <a:latin typeface="Arial" panose="020B0604020202020204" pitchFamily="34" charset="0"/>
              </a:rPr>
              <a:t>autoencoder</a:t>
            </a:r>
            <a:r>
              <a:rPr lang="en-US" b="0" i="0" dirty="0">
                <a:effectLst/>
                <a:latin typeface="Arial" panose="020B0604020202020204" pitchFamily="34" charset="0"/>
              </a:rPr>
              <a:t> is a type of </a:t>
            </a:r>
            <a:r>
              <a:rPr lang="en-US" b="0" i="0" u="none" strike="noStrike" dirty="0">
                <a:effectLst/>
                <a:latin typeface="Arial" panose="020B0604020202020204" pitchFamily="34" charset="0"/>
              </a:rPr>
              <a:t>artificial neural network</a:t>
            </a:r>
            <a:r>
              <a:rPr lang="en-US" b="0" i="0" dirty="0">
                <a:effectLst/>
                <a:latin typeface="Arial" panose="020B0604020202020204" pitchFamily="34" charset="0"/>
              </a:rPr>
              <a:t> used to learn </a:t>
            </a:r>
            <a:r>
              <a:rPr lang="en-US" b="0" i="0" u="none" strike="noStrike" dirty="0">
                <a:effectLst/>
                <a:latin typeface="Arial" panose="020B0604020202020204" pitchFamily="34" charset="0"/>
              </a:rPr>
              <a:t>efficient coding's</a:t>
            </a:r>
            <a:r>
              <a:rPr lang="en-US" b="0" i="0" dirty="0">
                <a:effectLst/>
                <a:latin typeface="Arial" panose="020B0604020202020204" pitchFamily="34" charset="0"/>
              </a:rPr>
              <a:t> of unlabeled data.</a:t>
            </a:r>
          </a:p>
          <a:p>
            <a:pPr marL="285750" indent="-285750" algn="just">
              <a:buFont typeface="Wingdings" panose="05000000000000000000" pitchFamily="2" charset="2"/>
              <a:buChar char="Ø"/>
            </a:pPr>
            <a:r>
              <a:rPr lang="en-US" dirty="0">
                <a:latin typeface="Arial" panose="020B0604020202020204" pitchFamily="34" charset="0"/>
              </a:rPr>
              <a:t>It is based on </a:t>
            </a:r>
            <a:r>
              <a:rPr lang="en-US" b="0" i="0" u="none" strike="noStrike" dirty="0">
                <a:solidFill>
                  <a:srgbClr val="FF0000"/>
                </a:solidFill>
                <a:effectLst/>
                <a:latin typeface="Arial" panose="020B0604020202020204" pitchFamily="34" charset="0"/>
                <a:hlinkClick r:id="rId5" tooltip="Unsupervised learning">
                  <a:extLst>
                    <a:ext uri="{A12FA001-AC4F-418D-AE19-62706E023703}">
                      <ahyp:hlinkClr xmlns:ahyp="http://schemas.microsoft.com/office/drawing/2018/hyperlinkcolor" val="tx"/>
                    </a:ext>
                  </a:extLst>
                </a:hlinkClick>
              </a:rPr>
              <a:t>unsupervised learning</a:t>
            </a:r>
            <a:endParaRPr lang="en-US" u="none" strike="noStrike" dirty="0">
              <a:solidFill>
                <a:srgbClr val="FF0000"/>
              </a:solidFill>
              <a:latin typeface="Arial" panose="020B0604020202020204" pitchFamily="34" charset="0"/>
            </a:endParaRPr>
          </a:p>
          <a:p>
            <a:pPr marL="285750" indent="-285750" algn="just">
              <a:buFont typeface="Wingdings" panose="05000000000000000000" pitchFamily="2" charset="2"/>
              <a:buChar char="Ø"/>
            </a:pPr>
            <a:r>
              <a:rPr lang="en-US" b="0" i="0" dirty="0">
                <a:effectLst/>
                <a:latin typeface="Arial" panose="020B0604020202020204" pitchFamily="34" charset="0"/>
              </a:rPr>
              <a:t>The encoding is validated and refined by attempting to regenerate the input from the encoding.</a:t>
            </a:r>
          </a:p>
          <a:p>
            <a:pPr marL="285750" indent="-285750" algn="just">
              <a:buFont typeface="Wingdings" panose="05000000000000000000" pitchFamily="2" charset="2"/>
              <a:buChar char="Ø"/>
            </a:pPr>
            <a:r>
              <a:rPr lang="en-US" b="0" i="0" dirty="0">
                <a:effectLst/>
                <a:latin typeface="Arial" panose="020B0604020202020204" pitchFamily="34" charset="0"/>
              </a:rPr>
              <a:t>The autoencoder learns a </a:t>
            </a:r>
            <a:r>
              <a:rPr lang="en-US" b="0" i="0" u="none" strike="noStrike" dirty="0">
                <a:effectLst/>
                <a:latin typeface="Arial" panose="020B0604020202020204" pitchFamily="34" charset="0"/>
              </a:rPr>
              <a:t>representation</a:t>
            </a:r>
            <a:r>
              <a:rPr lang="en-US" b="0" i="0" dirty="0">
                <a:effectLst/>
                <a:latin typeface="Arial" panose="020B0604020202020204" pitchFamily="34" charset="0"/>
              </a:rPr>
              <a:t> (encoding) for a set of data, typically for </a:t>
            </a:r>
            <a:r>
              <a:rPr lang="en-US" b="0" i="0" u="none" strike="noStrike" dirty="0">
                <a:effectLst/>
                <a:latin typeface="Arial" panose="020B0604020202020204" pitchFamily="34" charset="0"/>
              </a:rPr>
              <a:t>dimensionality reduction</a:t>
            </a:r>
            <a:r>
              <a:rPr lang="en-US" b="0" i="0" dirty="0">
                <a:effectLst/>
                <a:latin typeface="Arial" panose="020B0604020202020204" pitchFamily="34" charset="0"/>
              </a:rPr>
              <a:t>, by training the network to ignore insignificant data (“noise”).</a:t>
            </a:r>
            <a:endParaRPr lang="en-IN" dirty="0"/>
          </a:p>
        </p:txBody>
      </p:sp>
    </p:spTree>
    <p:extLst>
      <p:ext uri="{BB962C8B-B14F-4D97-AF65-F5344CB8AC3E}">
        <p14:creationId xmlns:p14="http://schemas.microsoft.com/office/powerpoint/2010/main" val="35259293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err="1">
                <a:solidFill>
                  <a:srgbClr val="0000FF"/>
                </a:solidFill>
                <a:latin typeface="Bookman Old Style" panose="02050604050505020204" pitchFamily="18" charset="0"/>
                <a:ea typeface="+mn-ea"/>
                <a:cs typeface="Times New Roman"/>
              </a:rPr>
              <a:t>AutoEncoders</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193963" y="6596390"/>
            <a:ext cx="7970981" cy="261610"/>
          </a:xfrm>
          <a:prstGeom prst="rect">
            <a:avLst/>
          </a:prstGeom>
          <a:noFill/>
        </p:spPr>
        <p:txBody>
          <a:bodyPr wrap="square" rtlCol="0">
            <a:spAutoFit/>
          </a:bodyPr>
          <a:lstStyle/>
          <a:p>
            <a:r>
              <a:rPr lang="en-IN" sz="1100" dirty="0"/>
              <a:t>Content &amp; Image Source: Https://www.</a:t>
            </a:r>
            <a:r>
              <a:rPr lang="en-IN" sz="1100" dirty="0">
                <a:hlinkClick r:id="rId3"/>
              </a:rPr>
              <a:t>Autoencoder schema - Autoencoder - Wikipedia</a:t>
            </a:r>
            <a:endParaRPr lang="en-IN" sz="1100" dirty="0"/>
          </a:p>
        </p:txBody>
      </p:sp>
      <p:sp>
        <p:nvSpPr>
          <p:cNvPr id="10" name="TextBox 9">
            <a:extLst>
              <a:ext uri="{FF2B5EF4-FFF2-40B4-BE49-F238E27FC236}">
                <a16:creationId xmlns:a16="http://schemas.microsoft.com/office/drawing/2014/main" id="{72E235DB-069D-4DA4-BAA0-E83EAADD3742}"/>
              </a:ext>
            </a:extLst>
          </p:cNvPr>
          <p:cNvSpPr txBox="1"/>
          <p:nvPr/>
        </p:nvSpPr>
        <p:spPr>
          <a:xfrm>
            <a:off x="572654" y="1221284"/>
            <a:ext cx="10797310" cy="4801314"/>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An Autoencoder attempts to encode the data by compressing it into the lower dimensions (bottleneck layer or code) </a:t>
            </a:r>
          </a:p>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Then it decodes the data to reconstruct the original input. </a:t>
            </a:r>
          </a:p>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The bottleneck layer (or code) holds the compressed representation of the input data</a:t>
            </a:r>
          </a:p>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the number of output units must be equal to the number of input units </a:t>
            </a:r>
          </a:p>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The encoder encodes the provided data into a lower dimension which is the size of the bottleneck layer and the decoder decodes the compressed data into its original form</a:t>
            </a:r>
          </a:p>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The number of neurons in the layers of the encoder will be decreasing as we move on with further layers, whereas the number of neurons in the layers of the decoder will be increasing as we move on with further layers. </a:t>
            </a:r>
          </a:p>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The encoder contains 32, 16, and 7 units in each layer respectively and the decoder contains 7, 16, and 32 units in each layer respectively</a:t>
            </a:r>
          </a:p>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The code size/ the number of neurons in bottle-neck must be less than the number of features in the data</a:t>
            </a:r>
          </a:p>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Before entering the data into the Autoencoder, the data must be scaled between 0 and 1 using </a:t>
            </a:r>
            <a:r>
              <a:rPr lang="en-US" dirty="0" err="1">
                <a:latin typeface="Arial" panose="020B0604020202020204" pitchFamily="34" charset="0"/>
                <a:cs typeface="Arial" panose="020B0604020202020204" pitchFamily="34" charset="0"/>
              </a:rPr>
              <a:t>MinMaxScaler</a:t>
            </a:r>
            <a:endParaRPr lang="en-US"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Ø"/>
            </a:pP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81284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err="1">
                <a:solidFill>
                  <a:srgbClr val="0000FF"/>
                </a:solidFill>
                <a:latin typeface="Bookman Old Style" panose="02050604050505020204" pitchFamily="18" charset="0"/>
                <a:ea typeface="+mn-ea"/>
                <a:cs typeface="Times New Roman"/>
              </a:rPr>
              <a:t>AutoEncoders</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711199" y="6489340"/>
            <a:ext cx="7970981" cy="261610"/>
          </a:xfrm>
          <a:prstGeom prst="rect">
            <a:avLst/>
          </a:prstGeom>
          <a:noFill/>
        </p:spPr>
        <p:txBody>
          <a:bodyPr wrap="square" rtlCol="0">
            <a:spAutoFit/>
          </a:bodyPr>
          <a:lstStyle/>
          <a:p>
            <a:r>
              <a:rPr lang="en-IN" sz="1100" dirty="0"/>
              <a:t>Content &amp; Image Source: https:// File:Autoencoder structure.png - Wikimedia Commons</a:t>
            </a:r>
          </a:p>
        </p:txBody>
      </p:sp>
      <p:sp>
        <p:nvSpPr>
          <p:cNvPr id="7" name="TextBox 6">
            <a:extLst>
              <a:ext uri="{FF2B5EF4-FFF2-40B4-BE49-F238E27FC236}">
                <a16:creationId xmlns:a16="http://schemas.microsoft.com/office/drawing/2014/main" id="{C005D172-AA80-4476-89DD-766A603F2D07}"/>
              </a:ext>
            </a:extLst>
          </p:cNvPr>
          <p:cNvSpPr txBox="1"/>
          <p:nvPr/>
        </p:nvSpPr>
        <p:spPr>
          <a:xfrm>
            <a:off x="868218" y="753892"/>
            <a:ext cx="11194473" cy="5693866"/>
          </a:xfrm>
          <a:prstGeom prst="rect">
            <a:avLst/>
          </a:prstGeom>
          <a:noFill/>
        </p:spPr>
        <p:txBody>
          <a:bodyPr wrap="square">
            <a:spAutoFit/>
          </a:bodyPr>
          <a:lstStyle/>
          <a:p>
            <a:r>
              <a:rPr lang="en-US" dirty="0"/>
              <a:t>	</a:t>
            </a:r>
            <a:r>
              <a:rPr lang="en-US" sz="2400" dirty="0"/>
              <a:t>When we use Autoencoders for dimensionality reduction we’ll be extracting the bottleneck layer and thus reducing the dimensions. This process can be regarded as feature extraction</a:t>
            </a:r>
          </a:p>
          <a:p>
            <a:r>
              <a:rPr lang="en-IN" sz="2400" b="1" u="sng" dirty="0"/>
              <a:t>Types of Autoencoders </a:t>
            </a:r>
          </a:p>
          <a:p>
            <a:pPr marL="820738" indent="-285750">
              <a:buFont typeface="Wingdings" panose="05000000000000000000" pitchFamily="2" charset="2"/>
              <a:buChar char="v"/>
            </a:pPr>
            <a:r>
              <a:rPr lang="en-IN" sz="2200" dirty="0"/>
              <a:t>Deep Autoencoder </a:t>
            </a:r>
          </a:p>
          <a:p>
            <a:pPr marL="820738" indent="-285750">
              <a:buFont typeface="Wingdings" panose="05000000000000000000" pitchFamily="2" charset="2"/>
              <a:buChar char="v"/>
            </a:pPr>
            <a:r>
              <a:rPr lang="en-IN" sz="2200" dirty="0"/>
              <a:t>Sparse Autoencoder </a:t>
            </a:r>
          </a:p>
          <a:p>
            <a:pPr marL="820738" indent="-285750">
              <a:buFont typeface="Wingdings" panose="05000000000000000000" pitchFamily="2" charset="2"/>
              <a:buChar char="v"/>
            </a:pPr>
            <a:r>
              <a:rPr lang="en-IN" sz="2200" dirty="0"/>
              <a:t>Under complete Autoencoder</a:t>
            </a:r>
          </a:p>
          <a:p>
            <a:pPr marL="820738" indent="-285750">
              <a:buFont typeface="Wingdings" panose="05000000000000000000" pitchFamily="2" charset="2"/>
              <a:buChar char="v"/>
            </a:pPr>
            <a:r>
              <a:rPr lang="en-IN" sz="2200" dirty="0"/>
              <a:t>Variational Autoencoder</a:t>
            </a:r>
          </a:p>
          <a:p>
            <a:pPr marL="820738" indent="-285750">
              <a:buFont typeface="Wingdings" panose="05000000000000000000" pitchFamily="2" charset="2"/>
              <a:buChar char="v"/>
            </a:pPr>
            <a:r>
              <a:rPr lang="en-IN" sz="2200" dirty="0"/>
              <a:t>LSTM Autoencoder</a:t>
            </a:r>
          </a:p>
          <a:p>
            <a:r>
              <a:rPr lang="en-US" sz="2400" b="1" u="sng" dirty="0"/>
              <a:t>Hyperparameters of an Autoencoder</a:t>
            </a:r>
          </a:p>
          <a:p>
            <a:pPr marL="728663" indent="-285750">
              <a:buFont typeface="Wingdings" panose="05000000000000000000" pitchFamily="2" charset="2"/>
              <a:buChar char="Ø"/>
            </a:pPr>
            <a:r>
              <a:rPr lang="en-US" sz="2400" dirty="0"/>
              <a:t> </a:t>
            </a:r>
            <a:r>
              <a:rPr lang="en-US" sz="2200" dirty="0"/>
              <a:t>Code size or the number of units in the bottleneck layer</a:t>
            </a:r>
          </a:p>
          <a:p>
            <a:pPr marL="728663" indent="-285750">
              <a:buFont typeface="Wingdings" panose="05000000000000000000" pitchFamily="2" charset="2"/>
              <a:buChar char="Ø"/>
            </a:pPr>
            <a:r>
              <a:rPr lang="en-US" sz="2200" dirty="0"/>
              <a:t> Input and output size, which is the number of features in the data </a:t>
            </a:r>
          </a:p>
          <a:p>
            <a:pPr marL="728663" indent="-285750">
              <a:buFont typeface="Wingdings" panose="05000000000000000000" pitchFamily="2" charset="2"/>
              <a:buChar char="Ø"/>
            </a:pPr>
            <a:r>
              <a:rPr lang="en-US" sz="2200" dirty="0"/>
              <a:t> Number of neurons or nodes per layer </a:t>
            </a:r>
          </a:p>
          <a:p>
            <a:pPr marL="728663" indent="-285750">
              <a:buFont typeface="Wingdings" panose="05000000000000000000" pitchFamily="2" charset="2"/>
              <a:buChar char="Ø"/>
            </a:pPr>
            <a:r>
              <a:rPr lang="en-US" sz="2200" dirty="0"/>
              <a:t> Number of layers in encoder and decoder </a:t>
            </a:r>
          </a:p>
          <a:p>
            <a:pPr marL="728663" indent="-285750">
              <a:buFont typeface="Wingdings" panose="05000000000000000000" pitchFamily="2" charset="2"/>
              <a:buChar char="Ø"/>
            </a:pPr>
            <a:r>
              <a:rPr lang="en-US" sz="2200" dirty="0"/>
              <a:t> Activation function  </a:t>
            </a:r>
          </a:p>
          <a:p>
            <a:pPr marL="728663" indent="-285750">
              <a:buFont typeface="Wingdings" panose="05000000000000000000" pitchFamily="2" charset="2"/>
              <a:buChar char="Ø"/>
            </a:pPr>
            <a:r>
              <a:rPr lang="en-US" sz="2200" dirty="0"/>
              <a:t>Optimization function </a:t>
            </a:r>
            <a:endParaRPr lang="en-IN" sz="2200" dirty="0"/>
          </a:p>
        </p:txBody>
      </p:sp>
    </p:spTree>
    <p:extLst>
      <p:ext uri="{BB962C8B-B14F-4D97-AF65-F5344CB8AC3E}">
        <p14:creationId xmlns:p14="http://schemas.microsoft.com/office/powerpoint/2010/main" val="3218310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err="1">
                <a:solidFill>
                  <a:srgbClr val="0000FF"/>
                </a:solidFill>
                <a:latin typeface="Bookman Old Style" panose="02050604050505020204" pitchFamily="18" charset="0"/>
                <a:ea typeface="+mn-ea"/>
                <a:cs typeface="Times New Roman"/>
              </a:rPr>
              <a:t>AutoEncoders</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711199" y="6489340"/>
            <a:ext cx="7970981" cy="261610"/>
          </a:xfrm>
          <a:prstGeom prst="rect">
            <a:avLst/>
          </a:prstGeom>
          <a:noFill/>
        </p:spPr>
        <p:txBody>
          <a:bodyPr wrap="square" rtlCol="0">
            <a:spAutoFit/>
          </a:bodyPr>
          <a:lstStyle/>
          <a:p>
            <a:r>
              <a:rPr lang="en-IN" sz="1100" dirty="0"/>
              <a:t>Content &amp; Image Source: https:// File:Autoencoder structure.png - Wikimedia Commons</a:t>
            </a:r>
          </a:p>
        </p:txBody>
      </p:sp>
      <p:sp>
        <p:nvSpPr>
          <p:cNvPr id="7" name="TextBox 6">
            <a:extLst>
              <a:ext uri="{FF2B5EF4-FFF2-40B4-BE49-F238E27FC236}">
                <a16:creationId xmlns:a16="http://schemas.microsoft.com/office/drawing/2014/main" id="{C005D172-AA80-4476-89DD-766A603F2D07}"/>
              </a:ext>
            </a:extLst>
          </p:cNvPr>
          <p:cNvSpPr txBox="1"/>
          <p:nvPr/>
        </p:nvSpPr>
        <p:spPr>
          <a:xfrm>
            <a:off x="868218" y="954792"/>
            <a:ext cx="11194473" cy="5355312"/>
          </a:xfrm>
          <a:prstGeom prst="rect">
            <a:avLst/>
          </a:prstGeom>
          <a:noFill/>
        </p:spPr>
        <p:txBody>
          <a:bodyPr wrap="square">
            <a:spAutoFit/>
          </a:bodyPr>
          <a:lstStyle/>
          <a:p>
            <a:pPr algn="l"/>
            <a:r>
              <a:rPr lang="en-US" sz="2200" b="1" i="0" u="sng" dirty="0">
                <a:solidFill>
                  <a:srgbClr val="FF0000"/>
                </a:solidFill>
                <a:effectLst/>
                <a:latin typeface="Arial" panose="020B0604020202020204" pitchFamily="34" charset="0"/>
              </a:rPr>
              <a:t>Training</a:t>
            </a:r>
            <a:r>
              <a:rPr lang="en-US" sz="2200" b="1" u="sng" dirty="0">
                <a:solidFill>
                  <a:srgbClr val="FF0000"/>
                </a:solidFill>
                <a:latin typeface="Arial" panose="020B0604020202020204" pitchFamily="34" charset="0"/>
              </a:rPr>
              <a:t>:</a:t>
            </a:r>
            <a:endParaRPr lang="en-US" sz="2200" b="1" i="0" u="sng" dirty="0">
              <a:solidFill>
                <a:srgbClr val="FF0000"/>
              </a:solidFill>
              <a:effectLst/>
              <a:latin typeface="Arial" panose="020B0604020202020204" pitchFamily="34" charset="0"/>
            </a:endParaRPr>
          </a:p>
          <a:p>
            <a:pPr algn="l"/>
            <a:r>
              <a:rPr lang="en-US" sz="2200" b="0" i="0" u="none" strike="noStrike" dirty="0">
                <a:solidFill>
                  <a:srgbClr val="C00000"/>
                </a:solidFill>
                <a:effectLst/>
                <a:latin typeface="Arial" panose="020B0604020202020204" pitchFamily="34" charset="0"/>
              </a:rPr>
              <a:t>	</a:t>
            </a:r>
            <a:r>
              <a:rPr lang="en-US" sz="2200" b="0" i="0" u="none" strike="noStrike" dirty="0">
                <a:effectLst/>
                <a:latin typeface="Arial" panose="020B0604020202020204" pitchFamily="34" charset="0"/>
              </a:rPr>
              <a:t>Geoffrey Hinton</a:t>
            </a:r>
            <a:r>
              <a:rPr lang="en-US" sz="2200" b="0" i="0" dirty="0">
                <a:effectLst/>
                <a:latin typeface="Arial" panose="020B0604020202020204" pitchFamily="34" charset="0"/>
              </a:rPr>
              <a:t> developed the </a:t>
            </a:r>
            <a:r>
              <a:rPr lang="en-US" sz="2200" b="0" i="0" u="none" strike="noStrike" dirty="0">
                <a:effectLst/>
                <a:latin typeface="Arial" panose="020B0604020202020204" pitchFamily="34" charset="0"/>
              </a:rPr>
              <a:t>deep belief network</a:t>
            </a:r>
            <a:r>
              <a:rPr lang="en-US" sz="2200" b="0" i="0" dirty="0">
                <a:effectLst/>
                <a:latin typeface="Arial" panose="020B0604020202020204" pitchFamily="34" charset="0"/>
              </a:rPr>
              <a:t> technique for training many-layered deep autoencoders. </a:t>
            </a:r>
          </a:p>
          <a:p>
            <a:pPr algn="l"/>
            <a:r>
              <a:rPr lang="en-US" sz="2200" dirty="0">
                <a:latin typeface="Arial" panose="020B0604020202020204" pitchFamily="34" charset="0"/>
              </a:rPr>
              <a:t>	</a:t>
            </a:r>
            <a:r>
              <a:rPr lang="en-US" sz="2200" b="0" i="0" dirty="0">
                <a:effectLst/>
                <a:latin typeface="Arial" panose="020B0604020202020204" pitchFamily="34" charset="0"/>
              </a:rPr>
              <a:t>His method involves treating each neighboring set of two layers as a </a:t>
            </a:r>
            <a:r>
              <a:rPr lang="en-US" sz="2200" b="0" i="0" u="none" strike="noStrike" dirty="0">
                <a:effectLst/>
                <a:latin typeface="Arial" panose="020B0604020202020204" pitchFamily="34" charset="0"/>
              </a:rPr>
              <a:t>restricted Boltzmann machine</a:t>
            </a:r>
            <a:r>
              <a:rPr lang="en-US" sz="2200" b="0" i="0" dirty="0">
                <a:effectLst/>
                <a:latin typeface="Arial" panose="020B0604020202020204" pitchFamily="34" charset="0"/>
              </a:rPr>
              <a:t>, then using backpropagation to fine-tune the results</a:t>
            </a:r>
          </a:p>
          <a:p>
            <a:pPr algn="l"/>
            <a:r>
              <a:rPr lang="en-US" sz="2200" b="0" i="0" dirty="0">
                <a:effectLst/>
                <a:latin typeface="Arial" panose="020B0604020202020204" pitchFamily="34" charset="0"/>
              </a:rPr>
              <a:t>	Joint training (i.e. training the whole architecture together with a single global reconstruction objective to optimize) would be better for deep auto-encoders</a:t>
            </a:r>
            <a:r>
              <a:rPr lang="en-US" sz="2200" baseline="30000" dirty="0">
                <a:latin typeface="Arial" panose="020B0604020202020204" pitchFamily="34" charset="0"/>
              </a:rPr>
              <a:t>]</a:t>
            </a:r>
          </a:p>
          <a:p>
            <a:pPr algn="l"/>
            <a:r>
              <a:rPr lang="en-US" sz="2200" b="0" i="0" baseline="30000" dirty="0">
                <a:effectLst/>
                <a:latin typeface="Arial" panose="020B0604020202020204" pitchFamily="34" charset="0"/>
              </a:rPr>
              <a:t>	</a:t>
            </a:r>
            <a:r>
              <a:rPr lang="en-US" sz="2200" b="0" i="0" dirty="0">
                <a:effectLst/>
                <a:latin typeface="Arial" panose="020B0604020202020204" pitchFamily="34" charset="0"/>
              </a:rPr>
              <a:t> However, the success of joint training depends heavily on the regularization strategies adopted.</a:t>
            </a:r>
          </a:p>
          <a:p>
            <a:r>
              <a:rPr lang="en-IN" sz="2400" b="1" u="sng" dirty="0">
                <a:solidFill>
                  <a:srgbClr val="C00000"/>
                </a:solidFill>
              </a:rPr>
              <a:t>Applications of Autoencoders :</a:t>
            </a:r>
          </a:p>
          <a:p>
            <a:pPr marL="1063625" indent="-342900">
              <a:buFont typeface="Wingdings" panose="05000000000000000000" pitchFamily="2" charset="2"/>
              <a:buChar char="ü"/>
            </a:pPr>
            <a:r>
              <a:rPr lang="en-IN" sz="2400" dirty="0"/>
              <a:t>Dimensionality reduction </a:t>
            </a:r>
          </a:p>
          <a:p>
            <a:pPr marL="1063625" indent="-342900">
              <a:buFont typeface="Wingdings" panose="05000000000000000000" pitchFamily="2" charset="2"/>
              <a:buChar char="ü"/>
            </a:pPr>
            <a:r>
              <a:rPr lang="en-IN" sz="2400" dirty="0"/>
              <a:t>Anomaly detection </a:t>
            </a:r>
          </a:p>
          <a:p>
            <a:pPr marL="1063625" indent="-342900">
              <a:buFont typeface="Wingdings" panose="05000000000000000000" pitchFamily="2" charset="2"/>
              <a:buChar char="ü"/>
            </a:pPr>
            <a:r>
              <a:rPr lang="en-IN" sz="2400" dirty="0"/>
              <a:t>Image denoising </a:t>
            </a:r>
          </a:p>
          <a:p>
            <a:pPr marL="1063625" indent="-342900">
              <a:buFont typeface="Wingdings" panose="05000000000000000000" pitchFamily="2" charset="2"/>
              <a:buChar char="ü"/>
            </a:pPr>
            <a:r>
              <a:rPr lang="en-IN" sz="2400" dirty="0"/>
              <a:t>Image compression </a:t>
            </a:r>
          </a:p>
          <a:p>
            <a:pPr marL="1063625" indent="-342900">
              <a:buFont typeface="Wingdings" panose="05000000000000000000" pitchFamily="2" charset="2"/>
              <a:buChar char="ü"/>
            </a:pPr>
            <a:r>
              <a:rPr lang="en-IN" sz="2400" dirty="0"/>
              <a:t>Image generation</a:t>
            </a:r>
            <a:endParaRPr lang="en-IN" sz="2200" dirty="0"/>
          </a:p>
        </p:txBody>
      </p:sp>
    </p:spTree>
    <p:extLst>
      <p:ext uri="{BB962C8B-B14F-4D97-AF65-F5344CB8AC3E}">
        <p14:creationId xmlns:p14="http://schemas.microsoft.com/office/powerpoint/2010/main" val="34327365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Alex Net</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711199" y="6489340"/>
            <a:ext cx="7970981" cy="261610"/>
          </a:xfrm>
          <a:prstGeom prst="rect">
            <a:avLst/>
          </a:prstGeom>
          <a:noFill/>
        </p:spPr>
        <p:txBody>
          <a:bodyPr wrap="square" rtlCol="0">
            <a:spAutoFit/>
          </a:bodyPr>
          <a:lstStyle/>
          <a:p>
            <a:r>
              <a:rPr lang="en-IN" sz="1100" dirty="0"/>
              <a:t>Content &amp; Image Source: https:// File:Autoencoder structure.png - Wikimedia Commons</a:t>
            </a:r>
          </a:p>
        </p:txBody>
      </p:sp>
      <p:sp>
        <p:nvSpPr>
          <p:cNvPr id="7" name="TextBox 6">
            <a:extLst>
              <a:ext uri="{FF2B5EF4-FFF2-40B4-BE49-F238E27FC236}">
                <a16:creationId xmlns:a16="http://schemas.microsoft.com/office/drawing/2014/main" id="{C005D172-AA80-4476-89DD-766A603F2D07}"/>
              </a:ext>
            </a:extLst>
          </p:cNvPr>
          <p:cNvSpPr txBox="1"/>
          <p:nvPr/>
        </p:nvSpPr>
        <p:spPr>
          <a:xfrm>
            <a:off x="868218" y="832785"/>
            <a:ext cx="11194473" cy="1200329"/>
          </a:xfrm>
          <a:prstGeom prst="rect">
            <a:avLst/>
          </a:prstGeom>
          <a:noFill/>
        </p:spPr>
        <p:txBody>
          <a:bodyPr wrap="square">
            <a:spAutoFit/>
          </a:bodyPr>
          <a:lstStyle/>
          <a:p>
            <a:pPr algn="just"/>
            <a:r>
              <a:rPr lang="en-US" sz="2400" dirty="0" err="1"/>
              <a:t>Alexnet</a:t>
            </a:r>
            <a:r>
              <a:rPr lang="en-US" sz="2400" dirty="0"/>
              <a:t> model was proposed in 2012 in the research paper named </a:t>
            </a:r>
            <a:r>
              <a:rPr lang="en-US" sz="2400" u="sng" dirty="0" err="1">
                <a:solidFill>
                  <a:srgbClr val="00B050"/>
                </a:solidFill>
              </a:rPr>
              <a:t>Imagenet</a:t>
            </a:r>
            <a:r>
              <a:rPr lang="en-US" sz="2400" u="sng" dirty="0">
                <a:solidFill>
                  <a:srgbClr val="00B050"/>
                </a:solidFill>
              </a:rPr>
              <a:t> Classification with Deep Convolution Neural Network</a:t>
            </a:r>
            <a:r>
              <a:rPr lang="en-US" sz="2400" dirty="0"/>
              <a:t> by Alex </a:t>
            </a:r>
            <a:r>
              <a:rPr lang="en-US" sz="2400" dirty="0" err="1"/>
              <a:t>Krizhevsky</a:t>
            </a:r>
            <a:r>
              <a:rPr lang="en-US" sz="2400" dirty="0"/>
              <a:t> and his colleagues.</a:t>
            </a:r>
            <a:r>
              <a:rPr lang="en-US" sz="2200" b="0" i="0" u="none" strike="noStrike" dirty="0">
                <a:solidFill>
                  <a:srgbClr val="C00000"/>
                </a:solidFill>
                <a:effectLst/>
                <a:latin typeface="Arial" panose="020B0604020202020204" pitchFamily="34" charset="0"/>
              </a:rPr>
              <a:t>	</a:t>
            </a:r>
            <a:endParaRPr lang="en-IN" sz="2200" dirty="0"/>
          </a:p>
        </p:txBody>
      </p:sp>
      <p:pic>
        <p:nvPicPr>
          <p:cNvPr id="5" name="Picture 4">
            <a:extLst>
              <a:ext uri="{FF2B5EF4-FFF2-40B4-BE49-F238E27FC236}">
                <a16:creationId xmlns:a16="http://schemas.microsoft.com/office/drawing/2014/main" id="{FB532F47-9234-4034-9900-B2B0892169BE}"/>
              </a:ext>
            </a:extLst>
          </p:cNvPr>
          <p:cNvPicPr>
            <a:picLocks noChangeAspect="1"/>
          </p:cNvPicPr>
          <p:nvPr/>
        </p:nvPicPr>
        <p:blipFill>
          <a:blip r:embed="rId3"/>
          <a:stretch>
            <a:fillRect/>
          </a:stretch>
        </p:blipFill>
        <p:spPr>
          <a:xfrm>
            <a:off x="711199" y="1955997"/>
            <a:ext cx="11405952" cy="3775073"/>
          </a:xfrm>
          <a:prstGeom prst="rect">
            <a:avLst/>
          </a:prstGeom>
        </p:spPr>
      </p:pic>
      <p:sp>
        <p:nvSpPr>
          <p:cNvPr id="9" name="TextBox 8">
            <a:extLst>
              <a:ext uri="{FF2B5EF4-FFF2-40B4-BE49-F238E27FC236}">
                <a16:creationId xmlns:a16="http://schemas.microsoft.com/office/drawing/2014/main" id="{77766314-F6DD-4CFE-A17A-F0C8C6D8A5A2}"/>
              </a:ext>
            </a:extLst>
          </p:cNvPr>
          <p:cNvSpPr txBox="1"/>
          <p:nvPr/>
        </p:nvSpPr>
        <p:spPr>
          <a:xfrm>
            <a:off x="3048000" y="5862071"/>
            <a:ext cx="6096000" cy="461665"/>
          </a:xfrm>
          <a:prstGeom prst="rect">
            <a:avLst/>
          </a:prstGeom>
          <a:noFill/>
        </p:spPr>
        <p:txBody>
          <a:bodyPr wrap="square">
            <a:spAutoFit/>
          </a:bodyPr>
          <a:lstStyle/>
          <a:p>
            <a:pPr algn="ctr"/>
            <a:r>
              <a:rPr lang="en-IN" sz="2400" dirty="0" err="1"/>
              <a:t>AlexNet</a:t>
            </a:r>
            <a:r>
              <a:rPr lang="en-IN" sz="2400" dirty="0"/>
              <a:t> Architecture </a:t>
            </a:r>
          </a:p>
        </p:txBody>
      </p:sp>
    </p:spTree>
    <p:extLst>
      <p:ext uri="{BB962C8B-B14F-4D97-AF65-F5344CB8AC3E}">
        <p14:creationId xmlns:p14="http://schemas.microsoft.com/office/powerpoint/2010/main" val="1633152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Alex Net</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720435" y="6637149"/>
            <a:ext cx="7970981" cy="261610"/>
          </a:xfrm>
          <a:prstGeom prst="rect">
            <a:avLst/>
          </a:prstGeom>
          <a:noFill/>
        </p:spPr>
        <p:txBody>
          <a:bodyPr wrap="square" rtlCol="0">
            <a:spAutoFit/>
          </a:bodyPr>
          <a:lstStyle/>
          <a:p>
            <a:r>
              <a:rPr lang="en-IN" sz="1100" dirty="0"/>
              <a:t>Content &amp; Image Source: https:// File:Autoencoder structure.png - Wikimedia Commons</a:t>
            </a:r>
          </a:p>
        </p:txBody>
      </p:sp>
      <p:sp>
        <p:nvSpPr>
          <p:cNvPr id="7" name="TextBox 6">
            <a:extLst>
              <a:ext uri="{FF2B5EF4-FFF2-40B4-BE49-F238E27FC236}">
                <a16:creationId xmlns:a16="http://schemas.microsoft.com/office/drawing/2014/main" id="{C005D172-AA80-4476-89DD-766A603F2D07}"/>
              </a:ext>
            </a:extLst>
          </p:cNvPr>
          <p:cNvSpPr txBox="1"/>
          <p:nvPr/>
        </p:nvSpPr>
        <p:spPr>
          <a:xfrm>
            <a:off x="868218" y="713484"/>
            <a:ext cx="11194473" cy="6001643"/>
          </a:xfrm>
          <a:prstGeom prst="rect">
            <a:avLst/>
          </a:prstGeom>
          <a:noFill/>
        </p:spPr>
        <p:txBody>
          <a:bodyPr wrap="square">
            <a:spAutoFit/>
          </a:bodyPr>
          <a:lstStyle/>
          <a:p>
            <a:pPr marL="342900" indent="-342900" algn="just">
              <a:buFont typeface="Wingdings" panose="05000000000000000000" pitchFamily="2" charset="2"/>
              <a:buChar char="Ø"/>
            </a:pPr>
            <a:r>
              <a:rPr lang="en-US" sz="2400" dirty="0"/>
              <a:t>The </a:t>
            </a:r>
            <a:r>
              <a:rPr lang="en-US" sz="2400" dirty="0" err="1"/>
              <a:t>Alexnet</a:t>
            </a:r>
            <a:r>
              <a:rPr lang="en-US" sz="2400" dirty="0"/>
              <a:t> has eight layers with learnable parameters</a:t>
            </a:r>
          </a:p>
          <a:p>
            <a:pPr marL="342900" indent="-342900" algn="just">
              <a:buFont typeface="Wingdings" panose="05000000000000000000" pitchFamily="2" charset="2"/>
              <a:buChar char="Ø"/>
            </a:pPr>
            <a:r>
              <a:rPr lang="en-US" sz="2400" dirty="0"/>
              <a:t>The model has five layers with a combination of max pooling followed by 3 fully connected layers </a:t>
            </a:r>
          </a:p>
          <a:p>
            <a:pPr marL="342900" indent="-342900" algn="just">
              <a:buFont typeface="Wingdings" panose="05000000000000000000" pitchFamily="2" charset="2"/>
              <a:buChar char="Ø"/>
            </a:pPr>
            <a:r>
              <a:rPr lang="en-US" sz="2400" dirty="0"/>
              <a:t>The fully connected layers use Relu activation except the output layer</a:t>
            </a:r>
          </a:p>
          <a:p>
            <a:pPr marL="342900" indent="-342900" algn="just">
              <a:buFont typeface="Wingdings" panose="05000000000000000000" pitchFamily="2" charset="2"/>
              <a:buChar char="Ø"/>
            </a:pPr>
            <a:r>
              <a:rPr lang="en-US" sz="2400" dirty="0"/>
              <a:t>They found out that using the Relu as an activation function accelerated the speed of the training process by almost six times. </a:t>
            </a:r>
          </a:p>
          <a:p>
            <a:pPr marL="342900" indent="-342900" algn="just">
              <a:buFont typeface="Wingdings" panose="05000000000000000000" pitchFamily="2" charset="2"/>
              <a:buChar char="Ø"/>
            </a:pPr>
            <a:r>
              <a:rPr lang="en-US" sz="2400" dirty="0"/>
              <a:t>They also used the dropout layers, which prevented the model from overfitting. </a:t>
            </a:r>
          </a:p>
          <a:p>
            <a:pPr marL="342900" indent="-342900" algn="just">
              <a:buFont typeface="Wingdings" panose="05000000000000000000" pitchFamily="2" charset="2"/>
              <a:buChar char="Ø"/>
            </a:pPr>
            <a:r>
              <a:rPr lang="en-US" sz="2400" dirty="0"/>
              <a:t>The model is trained on the </a:t>
            </a:r>
            <a:r>
              <a:rPr lang="en-US" sz="2400" dirty="0" err="1"/>
              <a:t>Imagenet</a:t>
            </a:r>
            <a:r>
              <a:rPr lang="en-US" sz="2400" dirty="0"/>
              <a:t> dataset. The </a:t>
            </a:r>
            <a:r>
              <a:rPr lang="en-US" sz="2400" dirty="0" err="1">
                <a:solidFill>
                  <a:schemeClr val="accent2"/>
                </a:solidFill>
              </a:rPr>
              <a:t>Imagenet</a:t>
            </a:r>
            <a:r>
              <a:rPr lang="en-US" sz="2400" dirty="0">
                <a:solidFill>
                  <a:schemeClr val="accent2"/>
                </a:solidFill>
              </a:rPr>
              <a:t> dataset has </a:t>
            </a:r>
            <a:r>
              <a:rPr lang="en-US" sz="2400" dirty="0" err="1">
                <a:solidFill>
                  <a:schemeClr val="accent2"/>
                </a:solidFill>
              </a:rPr>
              <a:t>arounf</a:t>
            </a:r>
            <a:r>
              <a:rPr lang="en-US" sz="2400" dirty="0">
                <a:solidFill>
                  <a:schemeClr val="accent2"/>
                </a:solidFill>
              </a:rPr>
              <a:t> 14 million images across a 1000 classes</a:t>
            </a:r>
            <a:r>
              <a:rPr lang="en-US" sz="2400" dirty="0"/>
              <a:t>. </a:t>
            </a:r>
          </a:p>
          <a:p>
            <a:pPr marL="342900" indent="-342900" algn="just">
              <a:buFont typeface="Wingdings" panose="05000000000000000000" pitchFamily="2" charset="2"/>
              <a:buChar char="Ø"/>
            </a:pPr>
            <a:r>
              <a:rPr lang="en-US" sz="2400" dirty="0"/>
              <a:t>The input to this model is the images of size 227X227X3</a:t>
            </a:r>
          </a:p>
          <a:p>
            <a:pPr marL="342900" indent="-342900" algn="just">
              <a:buFont typeface="Wingdings" panose="05000000000000000000" pitchFamily="2" charset="2"/>
              <a:buChar char="Ø"/>
            </a:pPr>
            <a:r>
              <a:rPr lang="en-US" sz="2400" dirty="0"/>
              <a:t>The first convolution layer with 96 filters of size 11X11 with stride 4 </a:t>
            </a:r>
          </a:p>
          <a:p>
            <a:pPr marL="342900" indent="-342900" algn="just">
              <a:buFont typeface="Wingdings" panose="05000000000000000000" pitchFamily="2" charset="2"/>
              <a:buChar char="Ø"/>
            </a:pPr>
            <a:r>
              <a:rPr lang="en-US" sz="2400" dirty="0"/>
              <a:t>The activation function used in this layer is </a:t>
            </a:r>
            <a:r>
              <a:rPr lang="en-US" sz="2400" dirty="0" err="1"/>
              <a:t>relu</a:t>
            </a:r>
            <a:r>
              <a:rPr lang="en-US" sz="2400" dirty="0"/>
              <a:t>. The output feature map is 55X55X96</a:t>
            </a:r>
          </a:p>
          <a:p>
            <a:pPr marL="342900" indent="-342900" algn="just">
              <a:buFont typeface="Wingdings" panose="05000000000000000000" pitchFamily="2" charset="2"/>
              <a:buChar char="Ø"/>
            </a:pPr>
            <a:r>
              <a:rPr lang="en-US" sz="2400" dirty="0"/>
              <a:t>Next, we have the first </a:t>
            </a:r>
            <a:r>
              <a:rPr lang="en-US" sz="2400" dirty="0" err="1"/>
              <a:t>Maxpooling</a:t>
            </a:r>
            <a:r>
              <a:rPr lang="en-US" sz="2400" dirty="0"/>
              <a:t> layer, of size 3X3 and stride 2</a:t>
            </a:r>
          </a:p>
          <a:p>
            <a:pPr marL="342900" indent="-342900" algn="just">
              <a:buFont typeface="Wingdings" panose="05000000000000000000" pitchFamily="2" charset="2"/>
              <a:buChar char="Ø"/>
            </a:pPr>
            <a:r>
              <a:rPr lang="en-US" sz="2400" dirty="0"/>
              <a:t>Next the filter size is reduced to 5X5 and 256 such </a:t>
            </a:r>
            <a:r>
              <a:rPr lang="en-US" sz="2400" dirty="0" err="1"/>
              <a:t>filtersare</a:t>
            </a:r>
            <a:r>
              <a:rPr lang="en-US" sz="2400" dirty="0"/>
              <a:t> added</a:t>
            </a:r>
          </a:p>
          <a:p>
            <a:pPr marL="342900" indent="-342900" algn="just">
              <a:buFont typeface="Wingdings" panose="05000000000000000000" pitchFamily="2" charset="2"/>
              <a:buChar char="Ø"/>
            </a:pPr>
            <a:r>
              <a:rPr lang="en-US" sz="2400" dirty="0"/>
              <a:t> The stride value is 1 and padding 2. The activation function used is again </a:t>
            </a:r>
            <a:r>
              <a:rPr lang="en-US" sz="2400" dirty="0" err="1"/>
              <a:t>relu</a:t>
            </a:r>
            <a:r>
              <a:rPr lang="en-US" sz="2400" dirty="0"/>
              <a:t>. The output size we get is 27X27X256</a:t>
            </a:r>
            <a:r>
              <a:rPr lang="en-US" sz="2200" b="0" i="0" u="none" strike="noStrike" dirty="0">
                <a:solidFill>
                  <a:srgbClr val="C00000"/>
                </a:solidFill>
                <a:effectLst/>
                <a:latin typeface="Arial" panose="020B0604020202020204" pitchFamily="34" charset="0"/>
              </a:rPr>
              <a:t>	</a:t>
            </a:r>
            <a:endParaRPr lang="en-IN" sz="2200" dirty="0"/>
          </a:p>
        </p:txBody>
      </p:sp>
    </p:spTree>
    <p:extLst>
      <p:ext uri="{BB962C8B-B14F-4D97-AF65-F5344CB8AC3E}">
        <p14:creationId xmlns:p14="http://schemas.microsoft.com/office/powerpoint/2010/main" val="16929167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Alex Net</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720435" y="6637149"/>
            <a:ext cx="7970981" cy="261610"/>
          </a:xfrm>
          <a:prstGeom prst="rect">
            <a:avLst/>
          </a:prstGeom>
          <a:noFill/>
        </p:spPr>
        <p:txBody>
          <a:bodyPr wrap="square" rtlCol="0">
            <a:spAutoFit/>
          </a:bodyPr>
          <a:lstStyle/>
          <a:p>
            <a:r>
              <a:rPr lang="en-IN" sz="1100" dirty="0"/>
              <a:t>Content &amp; Image Source: https:// File:Autoencoder structure.png - Wikimedia Commons</a:t>
            </a:r>
          </a:p>
        </p:txBody>
      </p:sp>
      <p:sp>
        <p:nvSpPr>
          <p:cNvPr id="7" name="TextBox 6">
            <a:extLst>
              <a:ext uri="{FF2B5EF4-FFF2-40B4-BE49-F238E27FC236}">
                <a16:creationId xmlns:a16="http://schemas.microsoft.com/office/drawing/2014/main" id="{C005D172-AA80-4476-89DD-766A603F2D07}"/>
              </a:ext>
            </a:extLst>
          </p:cNvPr>
          <p:cNvSpPr txBox="1"/>
          <p:nvPr/>
        </p:nvSpPr>
        <p:spPr>
          <a:xfrm>
            <a:off x="868218" y="713484"/>
            <a:ext cx="11194473" cy="5262979"/>
          </a:xfrm>
          <a:prstGeom prst="rect">
            <a:avLst/>
          </a:prstGeom>
          <a:noFill/>
        </p:spPr>
        <p:txBody>
          <a:bodyPr wrap="square">
            <a:spAutoFit/>
          </a:bodyPr>
          <a:lstStyle/>
          <a:p>
            <a:pPr marL="342900" indent="-342900" algn="just">
              <a:buFont typeface="Wingdings" panose="05000000000000000000" pitchFamily="2" charset="2"/>
              <a:buChar char="Ø"/>
            </a:pPr>
            <a:r>
              <a:rPr lang="en-IN" sz="2200" dirty="0"/>
              <a:t>Next we have a</a:t>
            </a:r>
            <a:r>
              <a:rPr lang="en-US" sz="2400" dirty="0"/>
              <a:t> max-pooling layer of size 3X3 with stride 2. The resulting feature map size is 13X13X256</a:t>
            </a:r>
          </a:p>
          <a:p>
            <a:pPr marL="342900" indent="-342900" algn="just">
              <a:buFont typeface="Wingdings" panose="05000000000000000000" pitchFamily="2" charset="2"/>
              <a:buChar char="Ø"/>
            </a:pPr>
            <a:r>
              <a:rPr lang="en-US" sz="2400" dirty="0"/>
              <a:t>The third convolution operation with 384 filters of size 3X3 stride 1 and also padding 1is done next. In this stage the activation function used is </a:t>
            </a:r>
            <a:r>
              <a:rPr lang="en-US" sz="2400" dirty="0" err="1"/>
              <a:t>relu</a:t>
            </a:r>
            <a:r>
              <a:rPr lang="en-US" sz="2400" dirty="0"/>
              <a:t>. The output feature map is of shape 13X13X384</a:t>
            </a:r>
          </a:p>
          <a:p>
            <a:pPr marL="342900" indent="-342900" algn="just">
              <a:buFont typeface="Wingdings" panose="05000000000000000000" pitchFamily="2" charset="2"/>
              <a:buChar char="Ø"/>
            </a:pPr>
            <a:r>
              <a:rPr lang="en-US" sz="2400" dirty="0"/>
              <a:t>Then the fourth convolution operation with 384 filters of size 3X3. The stride value along with the padding is 1.The output size remains unchanged as 13X13X384. </a:t>
            </a:r>
          </a:p>
          <a:p>
            <a:pPr marL="342900" indent="-342900" algn="just">
              <a:buFont typeface="Wingdings" panose="05000000000000000000" pitchFamily="2" charset="2"/>
              <a:buChar char="Ø"/>
            </a:pPr>
            <a:r>
              <a:rPr lang="en-US" sz="2400" dirty="0"/>
              <a:t>After this, we have the final convolution layer of size 3X3 with 256 such filters. The stride and padding are set to 1,also the activation function is </a:t>
            </a:r>
            <a:r>
              <a:rPr lang="en-US" sz="2400" dirty="0" err="1"/>
              <a:t>relu</a:t>
            </a:r>
            <a:r>
              <a:rPr lang="en-US" sz="2400" dirty="0"/>
              <a:t>. The resulting feature map is of shape 13X13X256</a:t>
            </a:r>
          </a:p>
          <a:p>
            <a:pPr algn="just"/>
            <a:endParaRPr lang="en-US" sz="2400" dirty="0"/>
          </a:p>
          <a:p>
            <a:pPr algn="ctr"/>
            <a:r>
              <a:rPr lang="en-US" sz="2400" u="sng" dirty="0">
                <a:solidFill>
                  <a:srgbClr val="7030A0"/>
                </a:solidFill>
              </a:rPr>
              <a:t>If we look at the architecture now, the number of filters is increasing as we are going deeper. Hence more features are extracted as we move deeper into the architecture. Also, the filter size is reducing, which means a decrease in the feature map shape</a:t>
            </a:r>
            <a:r>
              <a:rPr lang="en-US" sz="2400" dirty="0"/>
              <a:t>. </a:t>
            </a:r>
            <a:endParaRPr lang="en-IN" sz="2200" dirty="0"/>
          </a:p>
        </p:txBody>
      </p:sp>
    </p:spTree>
    <p:extLst>
      <p:ext uri="{BB962C8B-B14F-4D97-AF65-F5344CB8AC3E}">
        <p14:creationId xmlns:p14="http://schemas.microsoft.com/office/powerpoint/2010/main" val="4278489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6" y="5680220"/>
            <a:ext cx="1348503" cy="1177781"/>
          </a:xfrm>
          <a:prstGeom prst="rect">
            <a:avLst/>
          </a:prstGeom>
        </p:spPr>
      </p:pic>
      <p:sp>
        <p:nvSpPr>
          <p:cNvPr id="4" name="Subtitle 2">
            <a:extLst>
              <a:ext uri="{FF2B5EF4-FFF2-40B4-BE49-F238E27FC236}">
                <a16:creationId xmlns:a16="http://schemas.microsoft.com/office/drawing/2014/main" id="{E892CF5D-1281-4D15-820D-E4789AD6324E}"/>
              </a:ext>
            </a:extLst>
          </p:cNvPr>
          <p:cNvSpPr txBox="1">
            <a:spLocks/>
          </p:cNvSpPr>
          <p:nvPr/>
        </p:nvSpPr>
        <p:spPr>
          <a:xfrm>
            <a:off x="193963" y="140022"/>
            <a:ext cx="11813309" cy="10477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600"/>
              </a:spcBef>
              <a:spcAft>
                <a:spcPts val="600"/>
              </a:spcAft>
            </a:pPr>
            <a:r>
              <a:rPr lang="en-IN" sz="3800" b="1" dirty="0">
                <a:solidFill>
                  <a:srgbClr val="FF0000"/>
                </a:solidFill>
                <a:latin typeface="Arial" panose="020B0604020202020204" pitchFamily="34" charset="0"/>
                <a:cs typeface="Arial" panose="020B0604020202020204" pitchFamily="34" charset="0"/>
              </a:rPr>
              <a:t>SECA4002 – DEEP LEARNING NEURAL NETWORKS</a:t>
            </a:r>
          </a:p>
        </p:txBody>
      </p:sp>
      <p:sp>
        <p:nvSpPr>
          <p:cNvPr id="8" name="Title 1">
            <a:extLst>
              <a:ext uri="{FF2B5EF4-FFF2-40B4-BE49-F238E27FC236}">
                <a16:creationId xmlns:a16="http://schemas.microsoft.com/office/drawing/2014/main" id="{FEAC3975-9F3D-4011-92B6-4C8C3D81E884}"/>
              </a:ext>
            </a:extLst>
          </p:cNvPr>
          <p:cNvSpPr txBox="1">
            <a:spLocks/>
          </p:cNvSpPr>
          <p:nvPr/>
        </p:nvSpPr>
        <p:spPr>
          <a:xfrm>
            <a:off x="438586" y="1258759"/>
            <a:ext cx="10515600" cy="947113"/>
          </a:xfrm>
          <a:prstGeom prst="rect">
            <a:avLst/>
          </a:prstGeom>
        </p:spPr>
        <p:txBody>
          <a:bodyPr vert="horz" lIns="91440" tIns="45720" rIns="91440" bIns="45720" rtlCol="0" anchor="b">
            <a:noAutofit/>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marL="70484" algn="l">
              <a:tabLst>
                <a:tab pos="810874" algn="l"/>
                <a:tab pos="5734542" algn="l"/>
              </a:tabLst>
            </a:pPr>
            <a:r>
              <a:rPr lang="en-IN" sz="2800" dirty="0">
                <a:solidFill>
                  <a:srgbClr val="0070C0"/>
                </a:solidFill>
                <a:latin typeface="Arial" panose="020B0604020202020204" pitchFamily="34" charset="0"/>
                <a:cs typeface="Arial" panose="020B0604020202020204" pitchFamily="34" charset="0"/>
              </a:rPr>
              <a:t>Recommended Text Books/ Reference Books</a:t>
            </a:r>
            <a:br>
              <a:rPr lang="en-IN" sz="2600" dirty="0">
                <a:solidFill>
                  <a:srgbClr val="FF0000"/>
                </a:solidFill>
                <a:latin typeface="Arial" panose="020B0604020202020204" pitchFamily="34" charset="0"/>
              </a:rPr>
            </a:br>
            <a:endParaRPr lang="en-IN" sz="2600" dirty="0">
              <a:solidFill>
                <a:srgbClr val="FF0000"/>
              </a:solidFill>
              <a:latin typeface="Arial" panose="020B0604020202020204" pitchFamily="34" charset="0"/>
            </a:endParaRPr>
          </a:p>
        </p:txBody>
      </p:sp>
      <p:sp>
        <p:nvSpPr>
          <p:cNvPr id="10" name="TextBox 9">
            <a:extLst>
              <a:ext uri="{FF2B5EF4-FFF2-40B4-BE49-F238E27FC236}">
                <a16:creationId xmlns:a16="http://schemas.microsoft.com/office/drawing/2014/main" id="{DF697086-BEE2-45E4-8BC4-354C919BEE98}"/>
              </a:ext>
            </a:extLst>
          </p:cNvPr>
          <p:cNvSpPr txBox="1"/>
          <p:nvPr/>
        </p:nvSpPr>
        <p:spPr>
          <a:xfrm>
            <a:off x="1237814" y="2000698"/>
            <a:ext cx="10282071" cy="4436471"/>
          </a:xfrm>
          <a:prstGeom prst="rect">
            <a:avLst/>
          </a:prstGeom>
          <a:noFill/>
        </p:spPr>
        <p:txBody>
          <a:bodyPr wrap="square">
            <a:spAutoFit/>
          </a:bodyPr>
          <a:lstStyle/>
          <a:p>
            <a:pPr marL="523875" indent="-457200" algn="just">
              <a:lnSpc>
                <a:spcPct val="115000"/>
              </a:lnSpc>
              <a:spcBef>
                <a:spcPts val="180"/>
              </a:spcBef>
              <a:spcAft>
                <a:spcPts val="800"/>
              </a:spcAft>
              <a:buFont typeface="Wingdings" panose="05000000000000000000" pitchFamily="2" charset="2"/>
              <a:buChar char="v"/>
              <a:tabLst>
                <a:tab pos="5562600" algn="l"/>
              </a:tabLst>
            </a:pPr>
            <a:r>
              <a:rPr lang="en-US" sz="2600" dirty="0" err="1">
                <a:effectLst/>
                <a:latin typeface="Arial" panose="020B0604020202020204" pitchFamily="34" charset="0"/>
                <a:ea typeface="Liberation Sans Narrow"/>
                <a:cs typeface="Arial" panose="020B0604020202020204" pitchFamily="34" charset="0"/>
              </a:rPr>
              <a:t>Cosma</a:t>
            </a:r>
            <a:r>
              <a:rPr lang="en-US" sz="2600" dirty="0">
                <a:effectLst/>
                <a:latin typeface="Arial" panose="020B0604020202020204" pitchFamily="34" charset="0"/>
                <a:ea typeface="Liberation Sans Narrow"/>
                <a:cs typeface="Arial" panose="020B0604020202020204" pitchFamily="34" charset="0"/>
              </a:rPr>
              <a:t> </a:t>
            </a:r>
            <a:r>
              <a:rPr lang="en-US" sz="2600" dirty="0" err="1">
                <a:effectLst/>
                <a:latin typeface="Arial" panose="020B0604020202020204" pitchFamily="34" charset="0"/>
                <a:ea typeface="Liberation Sans Narrow"/>
                <a:cs typeface="Arial" panose="020B0604020202020204" pitchFamily="34" charset="0"/>
              </a:rPr>
              <a:t>Rohilla</a:t>
            </a:r>
            <a:r>
              <a:rPr lang="en-US" sz="2600" dirty="0">
                <a:effectLst/>
                <a:latin typeface="Arial" panose="020B0604020202020204" pitchFamily="34" charset="0"/>
                <a:ea typeface="Liberation Sans Narrow"/>
                <a:cs typeface="Arial" panose="020B0604020202020204" pitchFamily="34" charset="0"/>
              </a:rPr>
              <a:t> </a:t>
            </a:r>
            <a:r>
              <a:rPr lang="en-US" sz="2600" dirty="0" err="1">
                <a:effectLst/>
                <a:latin typeface="Arial" panose="020B0604020202020204" pitchFamily="34" charset="0"/>
                <a:ea typeface="Liberation Sans Narrow"/>
                <a:cs typeface="Arial" panose="020B0604020202020204" pitchFamily="34" charset="0"/>
              </a:rPr>
              <a:t>Shalizi</a:t>
            </a:r>
            <a:r>
              <a:rPr lang="en-US" sz="2600" dirty="0">
                <a:effectLst/>
                <a:latin typeface="Arial" panose="020B0604020202020204" pitchFamily="34" charset="0"/>
                <a:ea typeface="Liberation Sans Narrow"/>
                <a:cs typeface="Arial" panose="020B0604020202020204" pitchFamily="34" charset="0"/>
              </a:rPr>
              <a:t>, Advanced Data Analysis from an Elementary Point of View, 2015.</a:t>
            </a:r>
            <a:endParaRPr lang="en-IN" sz="2600" dirty="0">
              <a:effectLst/>
              <a:latin typeface="Arial" panose="020B0604020202020204" pitchFamily="34" charset="0"/>
              <a:ea typeface="Calibri" panose="020F0502020204030204" pitchFamily="34" charset="0"/>
              <a:cs typeface="Arial" panose="020B0604020202020204" pitchFamily="34" charset="0"/>
            </a:endParaRPr>
          </a:p>
          <a:p>
            <a:pPr marL="523875" indent="-457200" algn="just">
              <a:lnSpc>
                <a:spcPct val="115000"/>
              </a:lnSpc>
              <a:spcBef>
                <a:spcPts val="180"/>
              </a:spcBef>
              <a:spcAft>
                <a:spcPts val="800"/>
              </a:spcAft>
              <a:buFont typeface="Wingdings" panose="05000000000000000000" pitchFamily="2" charset="2"/>
              <a:buChar char="v"/>
              <a:tabLst>
                <a:tab pos="5562600" algn="l"/>
              </a:tabLst>
            </a:pPr>
            <a:r>
              <a:rPr lang="en-US" sz="2600" dirty="0">
                <a:effectLst/>
                <a:latin typeface="Arial" panose="020B0604020202020204" pitchFamily="34" charset="0"/>
                <a:ea typeface="Liberation Sans Narrow"/>
                <a:cs typeface="Arial" panose="020B0604020202020204" pitchFamily="34" charset="0"/>
              </a:rPr>
              <a:t>Deng &amp; Yu, Deep Learning: Methods and Applications, Now Publishers, 2013.</a:t>
            </a:r>
            <a:endParaRPr lang="en-IN" sz="2600" dirty="0">
              <a:effectLst/>
              <a:latin typeface="Arial" panose="020B0604020202020204" pitchFamily="34" charset="0"/>
              <a:ea typeface="Calibri" panose="020F0502020204030204" pitchFamily="34" charset="0"/>
              <a:cs typeface="Arial" panose="020B0604020202020204" pitchFamily="34" charset="0"/>
            </a:endParaRPr>
          </a:p>
          <a:p>
            <a:pPr marL="523875" indent="-457200" algn="just">
              <a:lnSpc>
                <a:spcPct val="115000"/>
              </a:lnSpc>
              <a:spcBef>
                <a:spcPts val="180"/>
              </a:spcBef>
              <a:spcAft>
                <a:spcPts val="800"/>
              </a:spcAft>
              <a:buFont typeface="Wingdings" panose="05000000000000000000" pitchFamily="2" charset="2"/>
              <a:buChar char="v"/>
              <a:tabLst>
                <a:tab pos="5562600" algn="l"/>
              </a:tabLst>
            </a:pPr>
            <a:r>
              <a:rPr lang="en-US" sz="2600" dirty="0">
                <a:solidFill>
                  <a:srgbClr val="FF0000"/>
                </a:solidFill>
                <a:effectLst/>
                <a:latin typeface="Arial" panose="020B0604020202020204" pitchFamily="34" charset="0"/>
                <a:ea typeface="Liberation Sans Narrow"/>
                <a:cs typeface="Arial" panose="020B0604020202020204" pitchFamily="34" charset="0"/>
              </a:rPr>
              <a:t>Ian Goodfellow, </a:t>
            </a:r>
            <a:r>
              <a:rPr lang="en-US" sz="2600" dirty="0" err="1">
                <a:solidFill>
                  <a:srgbClr val="FF0000"/>
                </a:solidFill>
                <a:effectLst/>
                <a:latin typeface="Arial" panose="020B0604020202020204" pitchFamily="34" charset="0"/>
                <a:ea typeface="Liberation Sans Narrow"/>
                <a:cs typeface="Arial" panose="020B0604020202020204" pitchFamily="34" charset="0"/>
              </a:rPr>
              <a:t>Yoshua</a:t>
            </a:r>
            <a:r>
              <a:rPr lang="en-US" sz="2600" dirty="0">
                <a:solidFill>
                  <a:srgbClr val="FF0000"/>
                </a:solidFill>
                <a:effectLst/>
                <a:latin typeface="Arial" panose="020B0604020202020204" pitchFamily="34" charset="0"/>
                <a:ea typeface="Liberation Sans Narrow"/>
                <a:cs typeface="Arial" panose="020B0604020202020204" pitchFamily="34" charset="0"/>
              </a:rPr>
              <a:t> </a:t>
            </a:r>
            <a:r>
              <a:rPr lang="en-US" sz="2600" dirty="0" err="1">
                <a:solidFill>
                  <a:srgbClr val="FF0000"/>
                </a:solidFill>
                <a:effectLst/>
                <a:latin typeface="Arial" panose="020B0604020202020204" pitchFamily="34" charset="0"/>
                <a:ea typeface="Liberation Sans Narrow"/>
                <a:cs typeface="Arial" panose="020B0604020202020204" pitchFamily="34" charset="0"/>
              </a:rPr>
              <a:t>Bengio</a:t>
            </a:r>
            <a:r>
              <a:rPr lang="en-US" sz="2600" dirty="0">
                <a:solidFill>
                  <a:srgbClr val="FF0000"/>
                </a:solidFill>
                <a:effectLst/>
                <a:latin typeface="Arial" panose="020B0604020202020204" pitchFamily="34" charset="0"/>
                <a:ea typeface="Liberation Sans Narrow"/>
                <a:cs typeface="Arial" panose="020B0604020202020204" pitchFamily="34" charset="0"/>
              </a:rPr>
              <a:t>, Aaron Courville, Deep Learning, MIT Press, 2016</a:t>
            </a:r>
            <a:r>
              <a:rPr lang="en-US" sz="2600" dirty="0">
                <a:effectLst/>
                <a:latin typeface="Arial" panose="020B0604020202020204" pitchFamily="34" charset="0"/>
                <a:ea typeface="Liberation Sans Narrow"/>
                <a:cs typeface="Arial" panose="020B0604020202020204" pitchFamily="34" charset="0"/>
              </a:rPr>
              <a:t>.</a:t>
            </a:r>
            <a:endParaRPr lang="en-IN" sz="2600" dirty="0">
              <a:effectLst/>
              <a:latin typeface="Arial" panose="020B0604020202020204" pitchFamily="34" charset="0"/>
              <a:ea typeface="Calibri" panose="020F0502020204030204" pitchFamily="34" charset="0"/>
              <a:cs typeface="Arial" panose="020B0604020202020204" pitchFamily="34" charset="0"/>
            </a:endParaRPr>
          </a:p>
          <a:p>
            <a:pPr marL="523875" indent="-457200" algn="just">
              <a:lnSpc>
                <a:spcPct val="115000"/>
              </a:lnSpc>
              <a:spcBef>
                <a:spcPts val="180"/>
              </a:spcBef>
              <a:spcAft>
                <a:spcPts val="800"/>
              </a:spcAft>
              <a:buFont typeface="Wingdings" panose="05000000000000000000" pitchFamily="2" charset="2"/>
              <a:buChar char="v"/>
              <a:tabLst>
                <a:tab pos="5562600" algn="l"/>
              </a:tabLst>
            </a:pPr>
            <a:r>
              <a:rPr lang="en-US" sz="2600" dirty="0">
                <a:effectLst/>
                <a:latin typeface="Arial" panose="020B0604020202020204" pitchFamily="34" charset="0"/>
                <a:ea typeface="Liberation Sans Narrow"/>
                <a:cs typeface="Arial" panose="020B0604020202020204" pitchFamily="34" charset="0"/>
              </a:rPr>
              <a:t>Michael Nielsen, Neural Networks and Deep Learning, Determination Press, 2015.</a:t>
            </a:r>
            <a:endParaRPr lang="en-IN" sz="26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ts val="1140"/>
              </a:lnSpc>
              <a:buClr>
                <a:srgbClr val="231F20"/>
              </a:buClr>
              <a:buSzPts val="1000"/>
              <a:buFont typeface="Arial" panose="020B0604020202020204" pitchFamily="34" charset="0"/>
              <a:buAutoNum type="arabicPeriod"/>
              <a:tabLst>
                <a:tab pos="254000" algn="l"/>
              </a:tabLst>
            </a:pPr>
            <a:endParaRPr lang="en-US" sz="2400" dirty="0">
              <a:solidFill>
                <a:srgbClr val="231F20"/>
              </a:solidFill>
              <a:effectLst/>
              <a:latin typeface="Arial" panose="020B0604020202020204" pitchFamily="34" charset="0"/>
              <a:ea typeface="Arial" panose="020B0604020202020204" pitchFamily="34" charset="0"/>
            </a:endParaRPr>
          </a:p>
        </p:txBody>
      </p:sp>
      <p:sp>
        <p:nvSpPr>
          <p:cNvPr id="2" name="Slide Number Placeholder 1">
            <a:extLst>
              <a:ext uri="{FF2B5EF4-FFF2-40B4-BE49-F238E27FC236}">
                <a16:creationId xmlns:a16="http://schemas.microsoft.com/office/drawing/2014/main" id="{BC6CEC93-7A24-4646-A297-8A1CC4A4D243}"/>
              </a:ext>
            </a:extLst>
          </p:cNvPr>
          <p:cNvSpPr>
            <a:spLocks noGrp="1"/>
          </p:cNvSpPr>
          <p:nvPr>
            <p:ph type="sldNum" sz="quarter" idx="12"/>
          </p:nvPr>
        </p:nvSpPr>
        <p:spPr/>
        <p:txBody>
          <a:bodyPr/>
          <a:lstStyle/>
          <a:p>
            <a:fld id="{CFB90EB3-43DD-4781-AA94-EC840833DA96}" type="slidenum">
              <a:rPr lang="en-IN" smtClean="0"/>
              <a:t>5</a:t>
            </a:fld>
            <a:endParaRPr lang="en-IN"/>
          </a:p>
        </p:txBody>
      </p:sp>
    </p:spTree>
    <p:extLst>
      <p:ext uri="{BB962C8B-B14F-4D97-AF65-F5344CB8AC3E}">
        <p14:creationId xmlns:p14="http://schemas.microsoft.com/office/powerpoint/2010/main" val="17037359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Alex Net</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720435" y="6637149"/>
            <a:ext cx="7970981" cy="261610"/>
          </a:xfrm>
          <a:prstGeom prst="rect">
            <a:avLst/>
          </a:prstGeom>
          <a:noFill/>
        </p:spPr>
        <p:txBody>
          <a:bodyPr wrap="square" rtlCol="0">
            <a:spAutoFit/>
          </a:bodyPr>
          <a:lstStyle/>
          <a:p>
            <a:r>
              <a:rPr lang="en-IN" sz="1100" dirty="0"/>
              <a:t>Content &amp; Image Source: https:// File:Autoencoder structure.png - Wikimedia Commons</a:t>
            </a:r>
          </a:p>
        </p:txBody>
      </p:sp>
      <p:sp>
        <p:nvSpPr>
          <p:cNvPr id="7" name="TextBox 6">
            <a:extLst>
              <a:ext uri="{FF2B5EF4-FFF2-40B4-BE49-F238E27FC236}">
                <a16:creationId xmlns:a16="http://schemas.microsoft.com/office/drawing/2014/main" id="{C005D172-AA80-4476-89DD-766A603F2D07}"/>
              </a:ext>
            </a:extLst>
          </p:cNvPr>
          <p:cNvSpPr txBox="1"/>
          <p:nvPr/>
        </p:nvSpPr>
        <p:spPr>
          <a:xfrm>
            <a:off x="868218" y="713484"/>
            <a:ext cx="11194473" cy="3785652"/>
          </a:xfrm>
          <a:prstGeom prst="rect">
            <a:avLst/>
          </a:prstGeom>
          <a:noFill/>
        </p:spPr>
        <p:txBody>
          <a:bodyPr wrap="square">
            <a:spAutoFit/>
          </a:bodyPr>
          <a:lstStyle/>
          <a:p>
            <a:pPr marL="342900" indent="-342900" algn="just">
              <a:buFont typeface="Wingdings" panose="05000000000000000000" pitchFamily="2" charset="2"/>
              <a:buChar char="Ø"/>
            </a:pPr>
            <a:r>
              <a:rPr lang="en-US" sz="2400" dirty="0"/>
              <a:t>Points to Remember:</a:t>
            </a:r>
          </a:p>
          <a:p>
            <a:pPr algn="just"/>
            <a:endParaRPr lang="en-US" sz="2400" dirty="0"/>
          </a:p>
          <a:p>
            <a:pPr marL="877888" indent="-342900" algn="just">
              <a:buFont typeface="Wingdings" panose="05000000000000000000" pitchFamily="2" charset="2"/>
              <a:buChar char="v"/>
            </a:pPr>
            <a:r>
              <a:rPr lang="en-US" sz="2400" dirty="0"/>
              <a:t>It has 8 layers with learnable parameters.</a:t>
            </a:r>
          </a:p>
          <a:p>
            <a:pPr marL="877888" indent="-342900" algn="just">
              <a:buFont typeface="Wingdings" panose="05000000000000000000" pitchFamily="2" charset="2"/>
              <a:buChar char="v"/>
            </a:pPr>
            <a:r>
              <a:rPr lang="en-US" sz="2400" dirty="0"/>
              <a:t>The input to the Model is RGB images. </a:t>
            </a:r>
          </a:p>
          <a:p>
            <a:pPr marL="877888" indent="-342900" algn="just">
              <a:buFont typeface="Wingdings" panose="05000000000000000000" pitchFamily="2" charset="2"/>
              <a:buChar char="v"/>
            </a:pPr>
            <a:r>
              <a:rPr lang="en-US" sz="2400" dirty="0"/>
              <a:t>It has 5 convolution layers with a combination of max-pooling layers.</a:t>
            </a:r>
          </a:p>
          <a:p>
            <a:pPr marL="877888" indent="-342900" algn="just">
              <a:buFont typeface="Wingdings" panose="05000000000000000000" pitchFamily="2" charset="2"/>
              <a:buChar char="v"/>
            </a:pPr>
            <a:r>
              <a:rPr lang="en-US" sz="2400" dirty="0"/>
              <a:t>Then it has 3 fully connected layers. </a:t>
            </a:r>
          </a:p>
          <a:p>
            <a:pPr marL="877888" indent="-342900" algn="just">
              <a:buFont typeface="Wingdings" panose="05000000000000000000" pitchFamily="2" charset="2"/>
              <a:buChar char="v"/>
            </a:pPr>
            <a:r>
              <a:rPr lang="en-US" sz="2400" dirty="0"/>
              <a:t>The  activation function used in all layers is Relu</a:t>
            </a:r>
          </a:p>
          <a:p>
            <a:pPr marL="877888" indent="-342900" algn="just">
              <a:buFont typeface="Wingdings" panose="05000000000000000000" pitchFamily="2" charset="2"/>
              <a:buChar char="v"/>
            </a:pPr>
            <a:r>
              <a:rPr lang="en-US" sz="2400" dirty="0"/>
              <a:t>It has two Dropout layers.</a:t>
            </a:r>
          </a:p>
          <a:p>
            <a:pPr marL="877888" indent="-342900" algn="just">
              <a:buFont typeface="Wingdings" panose="05000000000000000000" pitchFamily="2" charset="2"/>
              <a:buChar char="v"/>
            </a:pPr>
            <a:r>
              <a:rPr lang="en-US" sz="2400" dirty="0"/>
              <a:t>The activation function used in the output layer is Softmax.</a:t>
            </a:r>
          </a:p>
          <a:p>
            <a:pPr marL="877888" indent="-342900" algn="just">
              <a:buFont typeface="Wingdings" panose="05000000000000000000" pitchFamily="2" charset="2"/>
              <a:buChar char="v"/>
            </a:pPr>
            <a:r>
              <a:rPr lang="en-US" sz="2400" dirty="0"/>
              <a:t>The total number of parameters in this architecture is 62.3 million. </a:t>
            </a:r>
            <a:endParaRPr lang="en-IN" sz="2200" dirty="0"/>
          </a:p>
        </p:txBody>
      </p:sp>
    </p:spTree>
    <p:extLst>
      <p:ext uri="{BB962C8B-B14F-4D97-AF65-F5344CB8AC3E}">
        <p14:creationId xmlns:p14="http://schemas.microsoft.com/office/powerpoint/2010/main" val="41702403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VGG-16 Net</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720435" y="6637149"/>
            <a:ext cx="7970981" cy="261610"/>
          </a:xfrm>
          <a:prstGeom prst="rect">
            <a:avLst/>
          </a:prstGeom>
          <a:noFill/>
        </p:spPr>
        <p:txBody>
          <a:bodyPr wrap="square" rtlCol="0">
            <a:spAutoFit/>
          </a:bodyPr>
          <a:lstStyle/>
          <a:p>
            <a:r>
              <a:rPr lang="en-IN" sz="1100" dirty="0"/>
              <a:t>Content &amp; Image Source: https:// File:Autoencoder structure.png - Wikimedia Commons</a:t>
            </a:r>
          </a:p>
        </p:txBody>
      </p:sp>
      <p:sp>
        <p:nvSpPr>
          <p:cNvPr id="7" name="TextBox 6">
            <a:extLst>
              <a:ext uri="{FF2B5EF4-FFF2-40B4-BE49-F238E27FC236}">
                <a16:creationId xmlns:a16="http://schemas.microsoft.com/office/drawing/2014/main" id="{C005D172-AA80-4476-89DD-766A603F2D07}"/>
              </a:ext>
            </a:extLst>
          </p:cNvPr>
          <p:cNvSpPr txBox="1"/>
          <p:nvPr/>
        </p:nvSpPr>
        <p:spPr>
          <a:xfrm>
            <a:off x="868218" y="713484"/>
            <a:ext cx="11194473" cy="5632311"/>
          </a:xfrm>
          <a:prstGeom prst="rect">
            <a:avLst/>
          </a:prstGeom>
          <a:noFill/>
        </p:spPr>
        <p:txBody>
          <a:bodyPr wrap="square">
            <a:spAutoFit/>
          </a:bodyPr>
          <a:lstStyle/>
          <a:p>
            <a:pPr marL="342900" indent="-342900" algn="just">
              <a:buFont typeface="Wingdings" panose="05000000000000000000" pitchFamily="2" charset="2"/>
              <a:buChar char="Ø"/>
            </a:pPr>
            <a:r>
              <a:rPr lang="en-US" sz="2400" dirty="0"/>
              <a:t>The major shortcoming of too many hyper-parameters of </a:t>
            </a:r>
            <a:r>
              <a:rPr lang="en-US" sz="2400" dirty="0" err="1"/>
              <a:t>AlexNet</a:t>
            </a:r>
            <a:r>
              <a:rPr lang="en-US" sz="2400" dirty="0"/>
              <a:t> was solved by VGG Net by replacing large kernel-sized filters (11 and 5 in the first and second convolution layer, respectively) with multiple 3×3 kernel-sized filters one after another.</a:t>
            </a:r>
          </a:p>
          <a:p>
            <a:pPr marL="342900" indent="-342900" algn="just">
              <a:buFont typeface="Wingdings" panose="05000000000000000000" pitchFamily="2" charset="2"/>
              <a:buChar char="Ø"/>
            </a:pPr>
            <a:r>
              <a:rPr lang="en-US" sz="2400" dirty="0"/>
              <a:t>The architecture developed by </a:t>
            </a:r>
            <a:r>
              <a:rPr lang="en-US" sz="2400" dirty="0" err="1"/>
              <a:t>Simonyan</a:t>
            </a:r>
            <a:r>
              <a:rPr lang="en-US" sz="2400" dirty="0"/>
              <a:t> and Zisserman was the 1st runner up of the Visual Recognition Challenge of 2014. </a:t>
            </a:r>
          </a:p>
          <a:p>
            <a:pPr marL="342900" indent="-342900" algn="just">
              <a:buFont typeface="Wingdings" panose="05000000000000000000" pitchFamily="2" charset="2"/>
              <a:buChar char="Ø"/>
            </a:pPr>
            <a:r>
              <a:rPr lang="en-US" sz="2400" dirty="0"/>
              <a:t>The architecture consist of 3*3 Convolutional filters, 2*2 Max Pooling layer with a stride of 1.</a:t>
            </a:r>
          </a:p>
          <a:p>
            <a:pPr marL="342900" indent="-342900" algn="just">
              <a:buFont typeface="Wingdings" panose="05000000000000000000" pitchFamily="2" charset="2"/>
              <a:buChar char="Ø"/>
            </a:pPr>
            <a:r>
              <a:rPr lang="en-US" sz="2400" dirty="0"/>
              <a:t>Padding is kept same to preserve the dimension. </a:t>
            </a:r>
          </a:p>
          <a:p>
            <a:pPr marL="342900" indent="-342900" algn="just">
              <a:buFont typeface="Wingdings" panose="05000000000000000000" pitchFamily="2" charset="2"/>
              <a:buChar char="Ø"/>
            </a:pPr>
            <a:r>
              <a:rPr lang="en-US" sz="2400" dirty="0"/>
              <a:t>There are 16 layers in the network where the input image is RGB format with dimension of 224*224*3, followed by 5 pairs of Convolution(filters: 64, 128, 256,512,512) and Max Pooling. </a:t>
            </a:r>
          </a:p>
          <a:p>
            <a:pPr marL="342900" indent="-342900" algn="just">
              <a:buFont typeface="Wingdings" panose="05000000000000000000" pitchFamily="2" charset="2"/>
              <a:buChar char="Ø"/>
            </a:pPr>
            <a:r>
              <a:rPr lang="en-US" sz="2400" dirty="0"/>
              <a:t>The output of these layers is fed into three fully connected layers and a </a:t>
            </a:r>
            <a:r>
              <a:rPr lang="en-US" sz="2400" dirty="0" err="1"/>
              <a:t>softmax</a:t>
            </a:r>
            <a:r>
              <a:rPr lang="en-US" sz="2400" dirty="0"/>
              <a:t> function in the output layer. </a:t>
            </a:r>
          </a:p>
          <a:p>
            <a:pPr marL="342900" indent="-342900" algn="just">
              <a:buFont typeface="Wingdings" panose="05000000000000000000" pitchFamily="2" charset="2"/>
              <a:buChar char="Ø"/>
            </a:pPr>
            <a:r>
              <a:rPr lang="en-US" sz="2400" dirty="0"/>
              <a:t>In total there are 138 Million parameters in VGG Net</a:t>
            </a:r>
          </a:p>
          <a:p>
            <a:pPr marL="534988" algn="just"/>
            <a:r>
              <a:rPr lang="en-US" sz="2400" dirty="0"/>
              <a:t> </a:t>
            </a:r>
            <a:endParaRPr lang="en-IN" sz="2200" dirty="0"/>
          </a:p>
        </p:txBody>
      </p:sp>
    </p:spTree>
    <p:extLst>
      <p:ext uri="{BB962C8B-B14F-4D97-AF65-F5344CB8AC3E}">
        <p14:creationId xmlns:p14="http://schemas.microsoft.com/office/powerpoint/2010/main" val="15934800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VGG-16 Net</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720435" y="6637149"/>
            <a:ext cx="7970981" cy="261610"/>
          </a:xfrm>
          <a:prstGeom prst="rect">
            <a:avLst/>
          </a:prstGeom>
          <a:noFill/>
        </p:spPr>
        <p:txBody>
          <a:bodyPr wrap="square" rtlCol="0">
            <a:spAutoFit/>
          </a:bodyPr>
          <a:lstStyle/>
          <a:p>
            <a:r>
              <a:rPr lang="en-IN" sz="1100" dirty="0"/>
              <a:t>Content &amp; Image Source: https:// File:Autoencoder structure.png - Wikimedia Commons</a:t>
            </a:r>
          </a:p>
        </p:txBody>
      </p:sp>
      <p:pic>
        <p:nvPicPr>
          <p:cNvPr id="5" name="Picture 4">
            <a:extLst>
              <a:ext uri="{FF2B5EF4-FFF2-40B4-BE49-F238E27FC236}">
                <a16:creationId xmlns:a16="http://schemas.microsoft.com/office/drawing/2014/main" id="{C7D02CA0-65AE-40E1-A859-EB8FBC3E681E}"/>
              </a:ext>
            </a:extLst>
          </p:cNvPr>
          <p:cNvPicPr>
            <a:picLocks noChangeAspect="1"/>
          </p:cNvPicPr>
          <p:nvPr/>
        </p:nvPicPr>
        <p:blipFill>
          <a:blip r:embed="rId3"/>
          <a:stretch>
            <a:fillRect/>
          </a:stretch>
        </p:blipFill>
        <p:spPr>
          <a:xfrm>
            <a:off x="508001" y="1119187"/>
            <a:ext cx="7869812" cy="5216958"/>
          </a:xfrm>
          <a:prstGeom prst="rect">
            <a:avLst/>
          </a:prstGeom>
        </p:spPr>
      </p:pic>
      <p:sp>
        <p:nvSpPr>
          <p:cNvPr id="9" name="TextBox 8">
            <a:extLst>
              <a:ext uri="{FF2B5EF4-FFF2-40B4-BE49-F238E27FC236}">
                <a16:creationId xmlns:a16="http://schemas.microsoft.com/office/drawing/2014/main" id="{15F03B5B-33D9-484D-B7A3-5A44A72C830C}"/>
              </a:ext>
            </a:extLst>
          </p:cNvPr>
          <p:cNvSpPr txBox="1"/>
          <p:nvPr/>
        </p:nvSpPr>
        <p:spPr>
          <a:xfrm>
            <a:off x="7749310" y="723028"/>
            <a:ext cx="4211782" cy="2431435"/>
          </a:xfrm>
          <a:prstGeom prst="rect">
            <a:avLst/>
          </a:prstGeom>
          <a:noFill/>
        </p:spPr>
        <p:txBody>
          <a:bodyPr wrap="square">
            <a:spAutoFit/>
          </a:bodyPr>
          <a:lstStyle/>
          <a:p>
            <a:r>
              <a:rPr lang="en-US" sz="2800" b="1" u="sng" dirty="0">
                <a:solidFill>
                  <a:srgbClr val="C00000"/>
                </a:solidFill>
              </a:rPr>
              <a:t>Drawbacks of VGG Net:</a:t>
            </a:r>
          </a:p>
          <a:p>
            <a:pPr algn="just"/>
            <a:r>
              <a:rPr lang="en-US" sz="2800" dirty="0"/>
              <a:t>1. </a:t>
            </a:r>
            <a:r>
              <a:rPr lang="en-US" sz="2400" dirty="0"/>
              <a:t>Long training time </a:t>
            </a:r>
          </a:p>
          <a:p>
            <a:pPr algn="just"/>
            <a:r>
              <a:rPr lang="en-US" sz="2400" dirty="0"/>
              <a:t>2. Heavy model </a:t>
            </a:r>
          </a:p>
          <a:p>
            <a:pPr algn="just"/>
            <a:r>
              <a:rPr lang="en-US" sz="2400" dirty="0"/>
              <a:t>3.Computationally expensive </a:t>
            </a:r>
          </a:p>
          <a:p>
            <a:pPr algn="just"/>
            <a:r>
              <a:rPr lang="en-US" sz="2400" dirty="0"/>
              <a:t>4. Vanishing/exploding gradient problem</a:t>
            </a:r>
            <a:endParaRPr lang="en-IN" sz="2400" dirty="0"/>
          </a:p>
        </p:txBody>
      </p:sp>
    </p:spTree>
    <p:extLst>
      <p:ext uri="{BB962C8B-B14F-4D97-AF65-F5344CB8AC3E}">
        <p14:creationId xmlns:p14="http://schemas.microsoft.com/office/powerpoint/2010/main" val="42616588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4FB0CF-7851-4A71-AEFC-A38D2AF8FB26}"/>
              </a:ext>
            </a:extLst>
          </p:cNvPr>
          <p:cNvPicPr>
            <a:picLocks noChangeAspect="1"/>
          </p:cNvPicPr>
          <p:nvPr/>
        </p:nvPicPr>
        <p:blipFill>
          <a:blip r:embed="rId2"/>
          <a:stretch>
            <a:fillRect/>
          </a:stretch>
        </p:blipFill>
        <p:spPr>
          <a:xfrm>
            <a:off x="838984" y="3379777"/>
            <a:ext cx="5137133" cy="3438050"/>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ResNet</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6350380" y="5962894"/>
            <a:ext cx="5338047" cy="430887"/>
          </a:xfrm>
          <a:prstGeom prst="rect">
            <a:avLst/>
          </a:prstGeom>
          <a:noFill/>
        </p:spPr>
        <p:txBody>
          <a:bodyPr wrap="square" rtlCol="0">
            <a:spAutoFit/>
          </a:bodyPr>
          <a:lstStyle/>
          <a:p>
            <a:r>
              <a:rPr lang="en-IN" sz="1100" dirty="0"/>
              <a:t>Content Source: https:// File:Autoencoder structure.png - Wikimedia Commons</a:t>
            </a:r>
          </a:p>
          <a:p>
            <a:r>
              <a:rPr lang="en-IN" sz="1100" dirty="0"/>
              <a:t>Image Source: Understanding Residual Network (ResNet)Architecture |  Analytics Vidhya </a:t>
            </a:r>
          </a:p>
        </p:txBody>
      </p:sp>
      <p:sp>
        <p:nvSpPr>
          <p:cNvPr id="7" name="TextBox 6">
            <a:extLst>
              <a:ext uri="{FF2B5EF4-FFF2-40B4-BE49-F238E27FC236}">
                <a16:creationId xmlns:a16="http://schemas.microsoft.com/office/drawing/2014/main" id="{C005D172-AA80-4476-89DD-766A603F2D07}"/>
              </a:ext>
            </a:extLst>
          </p:cNvPr>
          <p:cNvSpPr txBox="1"/>
          <p:nvPr/>
        </p:nvSpPr>
        <p:spPr>
          <a:xfrm>
            <a:off x="868218" y="713484"/>
            <a:ext cx="11194473" cy="3416320"/>
          </a:xfrm>
          <a:prstGeom prst="rect">
            <a:avLst/>
          </a:prstGeom>
          <a:noFill/>
        </p:spPr>
        <p:txBody>
          <a:bodyPr wrap="square">
            <a:spAutoFit/>
          </a:bodyPr>
          <a:lstStyle/>
          <a:p>
            <a:pPr marL="176213" algn="just"/>
            <a:r>
              <a:rPr lang="en-US" sz="2400" dirty="0"/>
              <a:t>ResNet, the winner of ILSVRC-2015 competition is a deep network with over 100 layers. </a:t>
            </a:r>
          </a:p>
          <a:p>
            <a:pPr marL="176213" algn="just"/>
            <a:r>
              <a:rPr lang="en-US" sz="2400" dirty="0"/>
              <a:t>Residual networks (ResNet) is similar to VGG nets however with a sequential approach they also use “Skip connections” and “batch normalization” that helps to train deep layers without hampering the performance. </a:t>
            </a:r>
          </a:p>
          <a:p>
            <a:pPr marL="176213" algn="just"/>
            <a:r>
              <a:rPr lang="en-US" sz="2400" dirty="0"/>
              <a:t>After VGG Nets, as CNNs were going deep, it was becoming hard to train them because of vanishing gradients problem that makes the derivate infinitely small.</a:t>
            </a:r>
          </a:p>
          <a:p>
            <a:pPr marL="176213" algn="just"/>
            <a:r>
              <a:rPr lang="en-US" sz="2400" dirty="0"/>
              <a:t> Therefore, the overall performance saturates or even degrades.</a:t>
            </a:r>
          </a:p>
          <a:p>
            <a:pPr marL="176213" algn="just"/>
            <a:r>
              <a:rPr lang="en-US" sz="2400" dirty="0"/>
              <a:t> The idea of skips connection came from highway network where gated shortcut connections were used </a:t>
            </a:r>
            <a:endParaRPr lang="en-IN" sz="2200" dirty="0"/>
          </a:p>
        </p:txBody>
      </p:sp>
    </p:spTree>
    <p:extLst>
      <p:ext uri="{BB962C8B-B14F-4D97-AF65-F5344CB8AC3E}">
        <p14:creationId xmlns:p14="http://schemas.microsoft.com/office/powerpoint/2010/main" val="39092495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E8F9FCE-B58B-4BD8-8EE4-B33EB005655A}"/>
              </a:ext>
            </a:extLst>
          </p:cNvPr>
          <p:cNvPicPr>
            <a:picLocks noChangeAspect="1"/>
          </p:cNvPicPr>
          <p:nvPr/>
        </p:nvPicPr>
        <p:blipFill>
          <a:blip r:embed="rId2"/>
          <a:stretch>
            <a:fillRect/>
          </a:stretch>
        </p:blipFill>
        <p:spPr>
          <a:xfrm>
            <a:off x="466582" y="3606741"/>
            <a:ext cx="8524875" cy="3198811"/>
          </a:xfrm>
          <a:prstGeom prst="rect">
            <a:avLst/>
          </a:prstGeom>
        </p:spPr>
      </p:pic>
      <p:pic>
        <p:nvPicPr>
          <p:cNvPr id="8" name="Picture 7">
            <a:extLst>
              <a:ext uri="{FF2B5EF4-FFF2-40B4-BE49-F238E27FC236}">
                <a16:creationId xmlns:a16="http://schemas.microsoft.com/office/drawing/2014/main" id="{028ED8E0-F27B-4B5F-B442-62570B2FB0D3}"/>
              </a:ext>
            </a:extLst>
          </p:cNvPr>
          <p:cNvPicPr>
            <a:picLocks noChangeAspect="1"/>
          </p:cNvPicPr>
          <p:nvPr/>
        </p:nvPicPr>
        <p:blipFill>
          <a:blip r:embed="rId3"/>
          <a:stretch>
            <a:fillRect/>
          </a:stretch>
        </p:blipFill>
        <p:spPr>
          <a:xfrm>
            <a:off x="313712" y="187319"/>
            <a:ext cx="11564575" cy="3672912"/>
          </a:xfrm>
          <a:prstGeom prst="rect">
            <a:avLst/>
          </a:prstGeom>
        </p:spPr>
      </p:pic>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1"/>
            <a:ext cx="665018" cy="708120"/>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6230254" y="6628046"/>
            <a:ext cx="5828145" cy="261610"/>
          </a:xfrm>
          <a:prstGeom prst="rect">
            <a:avLst/>
          </a:prstGeom>
          <a:noFill/>
        </p:spPr>
        <p:txBody>
          <a:bodyPr wrap="square" rtlCol="0">
            <a:spAutoFit/>
          </a:bodyPr>
          <a:lstStyle/>
          <a:p>
            <a:r>
              <a:rPr lang="en-IN" sz="1100" dirty="0"/>
              <a:t>Image &amp; Content Source: Understanding Residual Network (ResNet)Architecture |  Analytics Vidhya </a:t>
            </a:r>
          </a:p>
        </p:txBody>
      </p:sp>
    </p:spTree>
    <p:extLst>
      <p:ext uri="{BB962C8B-B14F-4D97-AF65-F5344CB8AC3E}">
        <p14:creationId xmlns:p14="http://schemas.microsoft.com/office/powerpoint/2010/main" val="3623953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F6EC08-C7DE-4C9E-89AE-AF8016D9BA04}"/>
              </a:ext>
            </a:extLst>
          </p:cNvPr>
          <p:cNvPicPr>
            <a:picLocks noChangeAspect="1"/>
          </p:cNvPicPr>
          <p:nvPr/>
        </p:nvPicPr>
        <p:blipFill>
          <a:blip r:embed="rId2"/>
          <a:stretch>
            <a:fillRect/>
          </a:stretch>
        </p:blipFill>
        <p:spPr>
          <a:xfrm>
            <a:off x="572656" y="1002868"/>
            <a:ext cx="8924348" cy="3390900"/>
          </a:xfrm>
          <a:prstGeom prst="rect">
            <a:avLst/>
          </a:prstGeom>
        </p:spPr>
      </p:pic>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
            <a:ext cx="665018" cy="708120"/>
          </a:xfrm>
          <a:prstGeom prst="rect">
            <a:avLst/>
          </a:prstGeom>
        </p:spPr>
      </p:pic>
      <p:sp>
        <p:nvSpPr>
          <p:cNvPr id="9" name="Title 1">
            <a:extLst>
              <a:ext uri="{FF2B5EF4-FFF2-40B4-BE49-F238E27FC236}">
                <a16:creationId xmlns:a16="http://schemas.microsoft.com/office/drawing/2014/main" id="{16AFD319-4DBD-4314-8CAD-1EA79ACDAFFB}"/>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INCEPTION Net</a:t>
            </a:r>
          </a:p>
        </p:txBody>
      </p:sp>
      <p:pic>
        <p:nvPicPr>
          <p:cNvPr id="7" name="Picture 6">
            <a:extLst>
              <a:ext uri="{FF2B5EF4-FFF2-40B4-BE49-F238E27FC236}">
                <a16:creationId xmlns:a16="http://schemas.microsoft.com/office/drawing/2014/main" id="{929B2C28-78BE-46BE-962D-CA99BF22CFA0}"/>
              </a:ext>
            </a:extLst>
          </p:cNvPr>
          <p:cNvPicPr>
            <a:picLocks noChangeAspect="1"/>
          </p:cNvPicPr>
          <p:nvPr/>
        </p:nvPicPr>
        <p:blipFill>
          <a:blip r:embed="rId4"/>
          <a:stretch>
            <a:fillRect/>
          </a:stretch>
        </p:blipFill>
        <p:spPr>
          <a:xfrm>
            <a:off x="9154861" y="873557"/>
            <a:ext cx="2047875" cy="4981575"/>
          </a:xfrm>
          <a:prstGeom prst="rect">
            <a:avLst/>
          </a:prstGeom>
        </p:spPr>
      </p:pic>
      <p:sp>
        <p:nvSpPr>
          <p:cNvPr id="11" name="TextBox 10">
            <a:extLst>
              <a:ext uri="{FF2B5EF4-FFF2-40B4-BE49-F238E27FC236}">
                <a16:creationId xmlns:a16="http://schemas.microsoft.com/office/drawing/2014/main" id="{29BC7F36-7301-4B3A-B980-AA70D42493CE}"/>
              </a:ext>
            </a:extLst>
          </p:cNvPr>
          <p:cNvSpPr txBox="1"/>
          <p:nvPr/>
        </p:nvSpPr>
        <p:spPr>
          <a:xfrm>
            <a:off x="4146279" y="6596390"/>
            <a:ext cx="7948217" cy="261610"/>
          </a:xfrm>
          <a:prstGeom prst="rect">
            <a:avLst/>
          </a:prstGeom>
          <a:noFill/>
        </p:spPr>
        <p:txBody>
          <a:bodyPr wrap="square" rtlCol="0">
            <a:spAutoFit/>
          </a:bodyPr>
          <a:lstStyle/>
          <a:p>
            <a:r>
              <a:rPr lang="en-IN" sz="1100" dirty="0"/>
              <a:t>Image &amp; Content Source: https://www.analyticsvidhya.com/blog/2018/10/understanding-inception-network-from-scratch</a:t>
            </a:r>
          </a:p>
        </p:txBody>
      </p:sp>
      <p:sp>
        <p:nvSpPr>
          <p:cNvPr id="13" name="TextBox 12">
            <a:extLst>
              <a:ext uri="{FF2B5EF4-FFF2-40B4-BE49-F238E27FC236}">
                <a16:creationId xmlns:a16="http://schemas.microsoft.com/office/drawing/2014/main" id="{3A3185C4-7C4A-486F-8B8B-454E770460A7}"/>
              </a:ext>
            </a:extLst>
          </p:cNvPr>
          <p:cNvSpPr txBox="1"/>
          <p:nvPr/>
        </p:nvSpPr>
        <p:spPr>
          <a:xfrm>
            <a:off x="572655" y="4523079"/>
            <a:ext cx="8582206" cy="1754326"/>
          </a:xfrm>
          <a:prstGeom prst="rect">
            <a:avLst/>
          </a:prstGeom>
          <a:noFill/>
        </p:spPr>
        <p:txBody>
          <a:bodyPr wrap="square">
            <a:spAutoFit/>
          </a:bodyPr>
          <a:lstStyle/>
          <a:p>
            <a:pPr marL="285750" indent="-285750" algn="just">
              <a:buFont typeface="Wingdings" panose="05000000000000000000" pitchFamily="2" charset="2"/>
              <a:buChar char="§"/>
            </a:pPr>
            <a:r>
              <a:rPr lang="en-US" dirty="0"/>
              <a:t>Inception network also known as </a:t>
            </a:r>
            <a:r>
              <a:rPr lang="en-US" dirty="0" err="1"/>
              <a:t>GoogleLe</a:t>
            </a:r>
            <a:r>
              <a:rPr lang="en-US" dirty="0"/>
              <a:t> Net was proposed by developers at google in “Going Deeper with Convolutions” in 2014. </a:t>
            </a:r>
          </a:p>
          <a:p>
            <a:pPr marL="285750" indent="-285750" algn="just">
              <a:buFont typeface="Wingdings" panose="05000000000000000000" pitchFamily="2" charset="2"/>
              <a:buChar char="§"/>
            </a:pPr>
            <a:r>
              <a:rPr lang="en-US" dirty="0"/>
              <a:t>The motivation of </a:t>
            </a:r>
            <a:r>
              <a:rPr lang="en-US" dirty="0" err="1"/>
              <a:t>InceptionNet</a:t>
            </a:r>
            <a:r>
              <a:rPr lang="en-US" dirty="0"/>
              <a:t> comes from the presence of sparse features Salient parts in the image that can have a large variation in size. </a:t>
            </a:r>
          </a:p>
          <a:p>
            <a:pPr marL="285750" indent="-285750" algn="just">
              <a:buFont typeface="Wingdings" panose="05000000000000000000" pitchFamily="2" charset="2"/>
              <a:buChar char="§"/>
            </a:pPr>
            <a:r>
              <a:rPr lang="en-US" dirty="0"/>
              <a:t>Due to this, the selection of right kernel size becomes extremely difficult as big kernels are selected for global features and small kernels when the features are locally located. </a:t>
            </a:r>
            <a:endParaRPr lang="en-IN" dirty="0"/>
          </a:p>
        </p:txBody>
      </p:sp>
    </p:spTree>
    <p:extLst>
      <p:ext uri="{BB962C8B-B14F-4D97-AF65-F5344CB8AC3E}">
        <p14:creationId xmlns:p14="http://schemas.microsoft.com/office/powerpoint/2010/main" val="19395818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665018" cy="708120"/>
          </a:xfrm>
          <a:prstGeom prst="rect">
            <a:avLst/>
          </a:prstGeom>
        </p:spPr>
      </p:pic>
      <p:sp>
        <p:nvSpPr>
          <p:cNvPr id="9" name="Title 1">
            <a:extLst>
              <a:ext uri="{FF2B5EF4-FFF2-40B4-BE49-F238E27FC236}">
                <a16:creationId xmlns:a16="http://schemas.microsoft.com/office/drawing/2014/main" id="{16AFD319-4DBD-4314-8CAD-1EA79ACDAFFB}"/>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INCEPTION Net</a:t>
            </a:r>
          </a:p>
        </p:txBody>
      </p:sp>
      <p:sp>
        <p:nvSpPr>
          <p:cNvPr id="11" name="TextBox 10">
            <a:extLst>
              <a:ext uri="{FF2B5EF4-FFF2-40B4-BE49-F238E27FC236}">
                <a16:creationId xmlns:a16="http://schemas.microsoft.com/office/drawing/2014/main" id="{29BC7F36-7301-4B3A-B980-AA70D42493CE}"/>
              </a:ext>
            </a:extLst>
          </p:cNvPr>
          <p:cNvSpPr txBox="1"/>
          <p:nvPr/>
        </p:nvSpPr>
        <p:spPr>
          <a:xfrm>
            <a:off x="4146279" y="6596390"/>
            <a:ext cx="7948217" cy="261610"/>
          </a:xfrm>
          <a:prstGeom prst="rect">
            <a:avLst/>
          </a:prstGeom>
          <a:noFill/>
        </p:spPr>
        <p:txBody>
          <a:bodyPr wrap="square" rtlCol="0">
            <a:spAutoFit/>
          </a:bodyPr>
          <a:lstStyle/>
          <a:p>
            <a:r>
              <a:rPr lang="en-IN" sz="1100" dirty="0"/>
              <a:t>Image &amp; Content Source: https://www.analyticsvidhya.com/blog/2018/10/understanding-inception-network-from-scratch</a:t>
            </a:r>
          </a:p>
        </p:txBody>
      </p:sp>
      <p:sp>
        <p:nvSpPr>
          <p:cNvPr id="13" name="TextBox 12">
            <a:extLst>
              <a:ext uri="{FF2B5EF4-FFF2-40B4-BE49-F238E27FC236}">
                <a16:creationId xmlns:a16="http://schemas.microsoft.com/office/drawing/2014/main" id="{3A3185C4-7C4A-486F-8B8B-454E770460A7}"/>
              </a:ext>
            </a:extLst>
          </p:cNvPr>
          <p:cNvSpPr txBox="1"/>
          <p:nvPr/>
        </p:nvSpPr>
        <p:spPr>
          <a:xfrm>
            <a:off x="775854" y="1028220"/>
            <a:ext cx="10298545" cy="1107996"/>
          </a:xfrm>
          <a:prstGeom prst="rect">
            <a:avLst/>
          </a:prstGeom>
          <a:noFill/>
        </p:spPr>
        <p:txBody>
          <a:bodyPr wrap="square">
            <a:spAutoFit/>
          </a:bodyPr>
          <a:lstStyle/>
          <a:p>
            <a:pPr marL="285750" indent="-285750" algn="just">
              <a:buFont typeface="Wingdings" panose="05000000000000000000" pitchFamily="2" charset="2"/>
              <a:buChar char="§"/>
            </a:pPr>
            <a:r>
              <a:rPr lang="en-US" sz="2200" dirty="0"/>
              <a:t>The </a:t>
            </a:r>
            <a:r>
              <a:rPr lang="en-US" sz="2200" dirty="0" err="1"/>
              <a:t>InceptionNets</a:t>
            </a:r>
            <a:r>
              <a:rPr lang="en-US" sz="2200" dirty="0"/>
              <a:t> resolves this by stacking multiple kernels at the same level. </a:t>
            </a:r>
          </a:p>
          <a:p>
            <a:pPr marL="285750" indent="-285750" algn="just">
              <a:buFont typeface="Wingdings" panose="05000000000000000000" pitchFamily="2" charset="2"/>
              <a:buChar char="§"/>
            </a:pPr>
            <a:r>
              <a:rPr lang="en-US" sz="2200" dirty="0"/>
              <a:t>Typically it uses 5*5, 3*3 and 1*1 filters in one go. </a:t>
            </a:r>
          </a:p>
          <a:p>
            <a:pPr marL="285750" indent="-285750" algn="just">
              <a:buFont typeface="Wingdings" panose="05000000000000000000" pitchFamily="2" charset="2"/>
              <a:buChar char="§"/>
            </a:pPr>
            <a:r>
              <a:rPr lang="en-US" sz="2200" dirty="0"/>
              <a:t>For better understanding refer to the image below:. </a:t>
            </a:r>
            <a:endParaRPr lang="en-IN" sz="2200" dirty="0"/>
          </a:p>
        </p:txBody>
      </p:sp>
      <p:pic>
        <p:nvPicPr>
          <p:cNvPr id="5" name="Picture 4">
            <a:extLst>
              <a:ext uri="{FF2B5EF4-FFF2-40B4-BE49-F238E27FC236}">
                <a16:creationId xmlns:a16="http://schemas.microsoft.com/office/drawing/2014/main" id="{2A5023AE-FE55-45D7-A0DC-175155A8C51F}"/>
              </a:ext>
            </a:extLst>
          </p:cNvPr>
          <p:cNvPicPr>
            <a:picLocks noChangeAspect="1"/>
          </p:cNvPicPr>
          <p:nvPr/>
        </p:nvPicPr>
        <p:blipFill>
          <a:blip r:embed="rId3"/>
          <a:stretch>
            <a:fillRect/>
          </a:stretch>
        </p:blipFill>
        <p:spPr>
          <a:xfrm>
            <a:off x="1653310" y="2918257"/>
            <a:ext cx="8029575" cy="2314575"/>
          </a:xfrm>
          <a:prstGeom prst="rect">
            <a:avLst/>
          </a:prstGeom>
        </p:spPr>
      </p:pic>
    </p:spTree>
    <p:extLst>
      <p:ext uri="{BB962C8B-B14F-4D97-AF65-F5344CB8AC3E}">
        <p14:creationId xmlns:p14="http://schemas.microsoft.com/office/powerpoint/2010/main" val="33010856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665018" cy="708120"/>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4073236" y="6596390"/>
            <a:ext cx="7948217" cy="261610"/>
          </a:xfrm>
          <a:prstGeom prst="rect">
            <a:avLst/>
          </a:prstGeom>
          <a:noFill/>
        </p:spPr>
        <p:txBody>
          <a:bodyPr wrap="square" rtlCol="0">
            <a:spAutoFit/>
          </a:bodyPr>
          <a:lstStyle/>
          <a:p>
            <a:r>
              <a:rPr lang="en-IN" sz="1100" dirty="0"/>
              <a:t>Image &amp; Content Source: https://www.analyticsvidhya.com/blog/2018/10/understanding-inception-network-from-scratch</a:t>
            </a:r>
          </a:p>
        </p:txBody>
      </p:sp>
      <p:sp>
        <p:nvSpPr>
          <p:cNvPr id="9" name="Title 1">
            <a:extLst>
              <a:ext uri="{FF2B5EF4-FFF2-40B4-BE49-F238E27FC236}">
                <a16:creationId xmlns:a16="http://schemas.microsoft.com/office/drawing/2014/main" id="{16AFD319-4DBD-4314-8CAD-1EA79ACDAFFB}"/>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INCEPTION Net</a:t>
            </a:r>
          </a:p>
        </p:txBody>
      </p:sp>
      <p:pic>
        <p:nvPicPr>
          <p:cNvPr id="5" name="Picture 4">
            <a:extLst>
              <a:ext uri="{FF2B5EF4-FFF2-40B4-BE49-F238E27FC236}">
                <a16:creationId xmlns:a16="http://schemas.microsoft.com/office/drawing/2014/main" id="{A3E4058A-C279-41A1-A099-BA4AA0996E03}"/>
              </a:ext>
            </a:extLst>
          </p:cNvPr>
          <p:cNvPicPr>
            <a:picLocks noChangeAspect="1"/>
          </p:cNvPicPr>
          <p:nvPr/>
        </p:nvPicPr>
        <p:blipFill>
          <a:blip r:embed="rId3"/>
          <a:stretch>
            <a:fillRect/>
          </a:stretch>
        </p:blipFill>
        <p:spPr>
          <a:xfrm>
            <a:off x="877455" y="723028"/>
            <a:ext cx="10704945" cy="5571343"/>
          </a:xfrm>
          <a:prstGeom prst="rect">
            <a:avLst/>
          </a:prstGeom>
        </p:spPr>
      </p:pic>
    </p:spTree>
    <p:extLst>
      <p:ext uri="{BB962C8B-B14F-4D97-AF65-F5344CB8AC3E}">
        <p14:creationId xmlns:p14="http://schemas.microsoft.com/office/powerpoint/2010/main" val="5977526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080654" cy="979055"/>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3537526" y="6506344"/>
            <a:ext cx="7948217" cy="261610"/>
          </a:xfrm>
          <a:prstGeom prst="rect">
            <a:avLst/>
          </a:prstGeom>
          <a:noFill/>
        </p:spPr>
        <p:txBody>
          <a:bodyPr wrap="square" rtlCol="0">
            <a:spAutoFit/>
          </a:bodyPr>
          <a:lstStyle/>
          <a:p>
            <a:r>
              <a:rPr lang="en-IN" sz="1100" dirty="0"/>
              <a:t>Image &amp; Content Source: https://www.kdnuggets.com/2020/05/hyperparameter-optimization-machine-learning-models.html</a:t>
            </a:r>
          </a:p>
        </p:txBody>
      </p:sp>
      <p:sp>
        <p:nvSpPr>
          <p:cNvPr id="9" name="Title 1">
            <a:extLst>
              <a:ext uri="{FF2B5EF4-FFF2-40B4-BE49-F238E27FC236}">
                <a16:creationId xmlns:a16="http://schemas.microsoft.com/office/drawing/2014/main" id="{16AFD319-4DBD-4314-8CAD-1EA79ACDAFFB}"/>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Hyperparameter Optimization</a:t>
            </a:r>
          </a:p>
        </p:txBody>
      </p:sp>
      <p:sp>
        <p:nvSpPr>
          <p:cNvPr id="7" name="TextBox 6">
            <a:extLst>
              <a:ext uri="{FF2B5EF4-FFF2-40B4-BE49-F238E27FC236}">
                <a16:creationId xmlns:a16="http://schemas.microsoft.com/office/drawing/2014/main" id="{6337F845-6449-4914-B6CA-998CDF8C1C30}"/>
              </a:ext>
            </a:extLst>
          </p:cNvPr>
          <p:cNvSpPr txBox="1"/>
          <p:nvPr/>
        </p:nvSpPr>
        <p:spPr>
          <a:xfrm>
            <a:off x="812800" y="1150357"/>
            <a:ext cx="10672944" cy="5078313"/>
          </a:xfrm>
          <a:prstGeom prst="rect">
            <a:avLst/>
          </a:prstGeom>
          <a:noFill/>
        </p:spPr>
        <p:txBody>
          <a:bodyPr wrap="square">
            <a:spAutoFit/>
          </a:bodyPr>
          <a:lstStyle/>
          <a:p>
            <a:pPr marL="285750" indent="-285750" algn="just">
              <a:buFont typeface="Wingdings" panose="05000000000000000000" pitchFamily="2" charset="2"/>
              <a:buChar char="v"/>
            </a:pPr>
            <a:r>
              <a:rPr lang="en-US" b="0" i="0" dirty="0">
                <a:solidFill>
                  <a:srgbClr val="C00000"/>
                </a:solidFill>
                <a:effectLst/>
                <a:latin typeface="Open Sans" panose="020B0606030504020204" pitchFamily="34" charset="0"/>
              </a:rPr>
              <a:t>Hyperparameter optimization </a:t>
            </a:r>
            <a:r>
              <a:rPr lang="en-US" b="0" i="0" dirty="0">
                <a:solidFill>
                  <a:srgbClr val="111111"/>
                </a:solidFill>
                <a:effectLst/>
                <a:latin typeface="Open Sans" panose="020B0606030504020204" pitchFamily="34" charset="0"/>
              </a:rPr>
              <a:t>in machine learning intends to find the hyperparameters of a given machine learning algorithm that deliver the best performance as measured on a validation set. </a:t>
            </a:r>
          </a:p>
          <a:p>
            <a:pPr marL="285750" indent="-285750" algn="just">
              <a:buFont typeface="Wingdings" panose="05000000000000000000" pitchFamily="2" charset="2"/>
              <a:buChar char="v"/>
            </a:pPr>
            <a:r>
              <a:rPr lang="en-US" b="0" i="0" dirty="0">
                <a:solidFill>
                  <a:srgbClr val="111111"/>
                </a:solidFill>
                <a:effectLst/>
                <a:latin typeface="Open Sans" panose="020B0606030504020204" pitchFamily="34" charset="0"/>
              </a:rPr>
              <a:t>Hyperparameters, in contrast to model parameters, are set by the machine learning engineer before training. </a:t>
            </a:r>
          </a:p>
          <a:p>
            <a:pPr marL="285750" indent="-285750" algn="just">
              <a:buFont typeface="Wingdings" panose="05000000000000000000" pitchFamily="2" charset="2"/>
              <a:buChar char="v"/>
            </a:pPr>
            <a:r>
              <a:rPr lang="en-US" b="0" i="0" dirty="0">
                <a:solidFill>
                  <a:srgbClr val="111111"/>
                </a:solidFill>
                <a:effectLst/>
                <a:latin typeface="Open Sans" panose="020B0606030504020204" pitchFamily="34" charset="0"/>
              </a:rPr>
              <a:t>The number of trees in a random forest is a hyperparameter while the weights in a neural network are model parameters learned during training</a:t>
            </a:r>
          </a:p>
          <a:p>
            <a:pPr marL="285750" indent="-285750" algn="just">
              <a:buFont typeface="Wingdings" panose="05000000000000000000" pitchFamily="2" charset="2"/>
              <a:buChar char="v"/>
            </a:pPr>
            <a:r>
              <a:rPr lang="en-US" b="0" i="0" dirty="0">
                <a:solidFill>
                  <a:srgbClr val="111111"/>
                </a:solidFill>
                <a:effectLst/>
                <a:latin typeface="Open Sans" panose="020B0606030504020204" pitchFamily="34" charset="0"/>
              </a:rPr>
              <a:t>Hyperparameter optimization finds a combination of hyperparameters that returns an optimal model which reduces a predefined loss function and in turn increases the accuracy on given independent data</a:t>
            </a:r>
          </a:p>
          <a:p>
            <a:pPr marL="285750" indent="-285750" algn="just">
              <a:buFont typeface="Wingdings" panose="05000000000000000000" pitchFamily="2" charset="2"/>
              <a:buChar char="v"/>
            </a:pPr>
            <a:r>
              <a:rPr lang="en-IN" b="1" i="0" u="sng" dirty="0">
                <a:solidFill>
                  <a:srgbClr val="FF0000"/>
                </a:solidFill>
                <a:effectLst/>
                <a:latin typeface="Open Sans" panose="020B0606030504020204" pitchFamily="34" charset="0"/>
              </a:rPr>
              <a:t>Hyperparameter Optimization methods</a:t>
            </a:r>
          </a:p>
          <a:p>
            <a:pPr algn="just"/>
            <a:r>
              <a:rPr lang="en-IN" b="1" u="sng" dirty="0">
                <a:solidFill>
                  <a:srgbClr val="FF0000"/>
                </a:solidFill>
                <a:latin typeface="Open Sans" panose="020B0606030504020204" pitchFamily="34" charset="0"/>
              </a:rPr>
              <a:t> </a:t>
            </a:r>
          </a:p>
          <a:p>
            <a:pPr marL="728663" indent="-285750" algn="just">
              <a:buFont typeface="Wingdings" panose="05000000000000000000" pitchFamily="2" charset="2"/>
              <a:buChar char="q"/>
            </a:pPr>
            <a:r>
              <a:rPr lang="en-IN" b="1" dirty="0">
                <a:solidFill>
                  <a:srgbClr val="FF0000"/>
                </a:solidFill>
                <a:latin typeface="Open Sans" panose="020B0606030504020204" pitchFamily="34" charset="0"/>
              </a:rPr>
              <a:t>	</a:t>
            </a:r>
            <a:r>
              <a:rPr lang="en-IN" i="0" dirty="0">
                <a:solidFill>
                  <a:srgbClr val="111111"/>
                </a:solidFill>
                <a:effectLst/>
                <a:latin typeface="Arial" panose="020B0604020202020204" pitchFamily="34" charset="0"/>
                <a:cs typeface="Arial" panose="020B0604020202020204" pitchFamily="34" charset="0"/>
              </a:rPr>
              <a:t>Manual Hyperparameter Tuning</a:t>
            </a:r>
          </a:p>
          <a:p>
            <a:pPr marL="728663" indent="-285750" algn="just">
              <a:buFont typeface="Wingdings" panose="05000000000000000000" pitchFamily="2" charset="2"/>
              <a:buChar char="q"/>
            </a:pPr>
            <a:r>
              <a:rPr lang="en-IN" dirty="0">
                <a:solidFill>
                  <a:srgbClr val="111111"/>
                </a:solidFill>
                <a:latin typeface="Arial" panose="020B0604020202020204" pitchFamily="34" charset="0"/>
                <a:cs typeface="Arial" panose="020B0604020202020204" pitchFamily="34" charset="0"/>
              </a:rPr>
              <a:t>       Grid Search</a:t>
            </a:r>
          </a:p>
          <a:p>
            <a:pPr marL="728663" indent="-285750" algn="just">
              <a:buFont typeface="Wingdings" panose="05000000000000000000" pitchFamily="2" charset="2"/>
              <a:buChar char="q"/>
            </a:pPr>
            <a:r>
              <a:rPr lang="en-IN" dirty="0">
                <a:solidFill>
                  <a:srgbClr val="111111"/>
                </a:solidFill>
                <a:latin typeface="Arial" panose="020B0604020202020204" pitchFamily="34" charset="0"/>
                <a:cs typeface="Arial" panose="020B0604020202020204" pitchFamily="34" charset="0"/>
              </a:rPr>
              <a:t>       Random Search</a:t>
            </a:r>
          </a:p>
          <a:p>
            <a:pPr marL="728663" indent="-285750" algn="just">
              <a:buFont typeface="Wingdings" panose="05000000000000000000" pitchFamily="2" charset="2"/>
              <a:buChar char="q"/>
            </a:pPr>
            <a:r>
              <a:rPr lang="en-IN" dirty="0">
                <a:solidFill>
                  <a:srgbClr val="111111"/>
                </a:solidFill>
                <a:latin typeface="Arial" panose="020B0604020202020204" pitchFamily="34" charset="0"/>
                <a:cs typeface="Arial" panose="020B0604020202020204" pitchFamily="34" charset="0"/>
              </a:rPr>
              <a:t>       Bayesian Optimization</a:t>
            </a:r>
          </a:p>
          <a:p>
            <a:pPr marL="728663" indent="-285750" algn="just">
              <a:buFont typeface="Wingdings" panose="05000000000000000000" pitchFamily="2" charset="2"/>
              <a:buChar char="q"/>
            </a:pPr>
            <a:r>
              <a:rPr lang="en-IN" dirty="0">
                <a:solidFill>
                  <a:srgbClr val="111111"/>
                </a:solidFill>
                <a:latin typeface="Arial" panose="020B0604020202020204" pitchFamily="34" charset="0"/>
                <a:cs typeface="Arial" panose="020B0604020202020204" pitchFamily="34" charset="0"/>
              </a:rPr>
              <a:t>       Gradient-based Optimization</a:t>
            </a:r>
          </a:p>
          <a:p>
            <a:pPr algn="just"/>
            <a:endParaRPr lang="en-IN" dirty="0"/>
          </a:p>
        </p:txBody>
      </p:sp>
    </p:spTree>
    <p:extLst>
      <p:ext uri="{BB962C8B-B14F-4D97-AF65-F5344CB8AC3E}">
        <p14:creationId xmlns:p14="http://schemas.microsoft.com/office/powerpoint/2010/main" val="5383798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pic>
        <p:nvPicPr>
          <p:cNvPr id="9" name="Picture 8">
            <a:extLst>
              <a:ext uri="{FF2B5EF4-FFF2-40B4-BE49-F238E27FC236}">
                <a16:creationId xmlns:a16="http://schemas.microsoft.com/office/drawing/2014/main" id="{BCE0C9ED-5132-45EA-9D1D-B63EF6B0FCA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20961351">
            <a:off x="361466" y="1508184"/>
            <a:ext cx="6160481" cy="4487789"/>
          </a:xfrm>
          <a:prstGeom prst="rect">
            <a:avLst/>
          </a:prstGeom>
        </p:spPr>
      </p:pic>
      <p:sp>
        <p:nvSpPr>
          <p:cNvPr id="10" name="TextBox 9">
            <a:extLst>
              <a:ext uri="{FF2B5EF4-FFF2-40B4-BE49-F238E27FC236}">
                <a16:creationId xmlns:a16="http://schemas.microsoft.com/office/drawing/2014/main" id="{032E6F05-8978-4422-B409-0EF9FB1661C0}"/>
              </a:ext>
            </a:extLst>
          </p:cNvPr>
          <p:cNvSpPr txBox="1"/>
          <p:nvPr/>
        </p:nvSpPr>
        <p:spPr>
          <a:xfrm rot="20961351">
            <a:off x="1026448" y="5844523"/>
            <a:ext cx="7765331" cy="230832"/>
          </a:xfrm>
          <a:prstGeom prst="rect">
            <a:avLst/>
          </a:prstGeom>
          <a:noFill/>
        </p:spPr>
        <p:txBody>
          <a:bodyPr wrap="square" rtlCol="0">
            <a:spAutoFit/>
          </a:bodyPr>
          <a:lstStyle/>
          <a:p>
            <a:r>
              <a:rPr lang="en-IN" sz="900">
                <a:hlinkClick r:id="rId4" tooltip="https://famvin.org/en/2018/01/28/thank-goes-long-way/"/>
              </a:rPr>
              <a:t>This Photo</a:t>
            </a:r>
            <a:r>
              <a:rPr lang="en-IN" sz="900"/>
              <a:t> by Unknown Author is licensed under </a:t>
            </a:r>
            <a:r>
              <a:rPr lang="en-IN" sz="900">
                <a:hlinkClick r:id="rId5" tooltip="https://creativecommons.org/licenses/by/3.0/"/>
              </a:rPr>
              <a:t>CC BY</a:t>
            </a:r>
            <a:endParaRPr lang="en-IN" sz="900"/>
          </a:p>
        </p:txBody>
      </p:sp>
      <p:sp>
        <p:nvSpPr>
          <p:cNvPr id="11" name="Subtitle 2">
            <a:extLst>
              <a:ext uri="{FF2B5EF4-FFF2-40B4-BE49-F238E27FC236}">
                <a16:creationId xmlns:a16="http://schemas.microsoft.com/office/drawing/2014/main" id="{D3FCBBBE-B910-4497-8589-0787502596EF}"/>
              </a:ext>
            </a:extLst>
          </p:cNvPr>
          <p:cNvSpPr txBox="1">
            <a:spLocks/>
          </p:cNvSpPr>
          <p:nvPr/>
        </p:nvSpPr>
        <p:spPr>
          <a:xfrm>
            <a:off x="6664752" y="2212633"/>
            <a:ext cx="5341404" cy="2135909"/>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a:p>
            <a:pPr marL="0" indent="0">
              <a:lnSpc>
                <a:spcPct val="120000"/>
              </a:lnSpc>
              <a:spcBef>
                <a:spcPts val="0"/>
              </a:spcBef>
              <a:buNone/>
            </a:pPr>
            <a:r>
              <a:rPr lang="en-IN" sz="3800" dirty="0">
                <a:latin typeface="Arial" panose="020B0604020202020204" pitchFamily="34" charset="0"/>
                <a:cs typeface="Arial" panose="020B0604020202020204" pitchFamily="34" charset="0"/>
              </a:rPr>
              <a:t>Dr. V. Vedanarayanan B.E., M.E., PhD</a:t>
            </a:r>
          </a:p>
          <a:p>
            <a:pPr marL="0" indent="0">
              <a:lnSpc>
                <a:spcPct val="120000"/>
              </a:lnSpc>
              <a:spcBef>
                <a:spcPts val="0"/>
              </a:spcBef>
              <a:buNone/>
            </a:pPr>
            <a:r>
              <a:rPr lang="en-IN" sz="3800" dirty="0">
                <a:latin typeface="Arial" panose="020B0604020202020204" pitchFamily="34" charset="0"/>
                <a:cs typeface="Arial" panose="020B0604020202020204" pitchFamily="34" charset="0"/>
              </a:rPr>
              <a:t>Assistant Professor, Department of ECE,</a:t>
            </a:r>
          </a:p>
          <a:p>
            <a:pPr marL="0" indent="0">
              <a:lnSpc>
                <a:spcPct val="120000"/>
              </a:lnSpc>
              <a:spcBef>
                <a:spcPts val="0"/>
              </a:spcBef>
              <a:buNone/>
            </a:pPr>
            <a:r>
              <a:rPr lang="en-IN" sz="3800" dirty="0">
                <a:latin typeface="Arial" panose="020B0604020202020204" pitchFamily="34" charset="0"/>
                <a:cs typeface="Arial" panose="020B0604020202020204" pitchFamily="34" charset="0"/>
              </a:rPr>
              <a:t>School of Electrical and Electronics</a:t>
            </a:r>
          </a:p>
          <a:p>
            <a:pPr marL="0" indent="0">
              <a:lnSpc>
                <a:spcPct val="120000"/>
              </a:lnSpc>
              <a:spcBef>
                <a:spcPts val="0"/>
              </a:spcBef>
              <a:buNone/>
            </a:pPr>
            <a:r>
              <a:rPr lang="en-IN" sz="3800" dirty="0">
                <a:latin typeface="Arial" panose="020B0604020202020204" pitchFamily="34" charset="0"/>
                <a:cs typeface="Arial" panose="020B0604020202020204" pitchFamily="34" charset="0"/>
              </a:rPr>
              <a:t>Sathyabama Institute of Science and technology</a:t>
            </a:r>
          </a:p>
          <a:p>
            <a:pPr marL="0" indent="0">
              <a:lnSpc>
                <a:spcPct val="120000"/>
              </a:lnSpc>
              <a:spcBef>
                <a:spcPts val="0"/>
              </a:spcBef>
              <a:buNone/>
            </a:pPr>
            <a:r>
              <a:rPr lang="en-IN" sz="3800" dirty="0">
                <a:latin typeface="Arial" panose="020B0604020202020204" pitchFamily="34" charset="0"/>
                <a:cs typeface="Arial" panose="020B0604020202020204" pitchFamily="34" charset="0"/>
              </a:rPr>
              <a:t>Vedanarayanan.etc@sathyabama.ac.in</a:t>
            </a:r>
          </a:p>
        </p:txBody>
      </p:sp>
    </p:spTree>
    <p:extLst>
      <p:ext uri="{BB962C8B-B14F-4D97-AF65-F5344CB8AC3E}">
        <p14:creationId xmlns:p14="http://schemas.microsoft.com/office/powerpoint/2010/main" val="331551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Linear factor Models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089892" cy="1200727"/>
          </a:xfrm>
          <a:prstGeom prst="rect">
            <a:avLst/>
          </a:prstGeom>
        </p:spPr>
      </p:pic>
      <p:sp>
        <p:nvSpPr>
          <p:cNvPr id="5" name="TextBox 4">
            <a:extLst>
              <a:ext uri="{FF2B5EF4-FFF2-40B4-BE49-F238E27FC236}">
                <a16:creationId xmlns:a16="http://schemas.microsoft.com/office/drawing/2014/main" id="{68616B0E-41D6-4E20-9040-202913877495}"/>
              </a:ext>
            </a:extLst>
          </p:cNvPr>
          <p:cNvSpPr txBox="1"/>
          <p:nvPr/>
        </p:nvSpPr>
        <p:spPr>
          <a:xfrm>
            <a:off x="637308" y="1200727"/>
            <a:ext cx="11194473" cy="2246769"/>
          </a:xfrm>
          <a:prstGeom prst="rect">
            <a:avLst/>
          </a:prstGeom>
          <a:noFill/>
        </p:spPr>
        <p:txBody>
          <a:bodyPr wrap="square">
            <a:spAutoFit/>
          </a:bodyPr>
          <a:lstStyle/>
          <a:p>
            <a:pPr marL="285750" indent="-285750" algn="just">
              <a:buFont typeface="Wingdings" panose="05000000000000000000" pitchFamily="2" charset="2"/>
              <a:buChar char="q"/>
            </a:pPr>
            <a:r>
              <a:rPr lang="en-US" sz="2000" dirty="0"/>
              <a:t>linear factor models are used as building blocks of mixture </a:t>
            </a:r>
            <a:r>
              <a:rPr lang="en-US" sz="2000" dirty="0" err="1"/>
              <a:t>modelsor</a:t>
            </a:r>
            <a:r>
              <a:rPr lang="en-US" sz="2000" dirty="0"/>
              <a:t> of larger, deep probabilistic models</a:t>
            </a:r>
          </a:p>
          <a:p>
            <a:pPr marL="285750" indent="-285750" algn="just">
              <a:buFont typeface="Wingdings" panose="05000000000000000000" pitchFamily="2" charset="2"/>
              <a:buChar char="q"/>
            </a:pPr>
            <a:r>
              <a:rPr lang="en-US" sz="2000" dirty="0"/>
              <a:t>A linear factor model is defined by the use of a stochastic linear decoder function that generates x by adding noise to a linear transformation of h</a:t>
            </a:r>
          </a:p>
          <a:p>
            <a:pPr marL="285750" indent="-285750" algn="just">
              <a:buFont typeface="Wingdings" panose="05000000000000000000" pitchFamily="2" charset="2"/>
              <a:buChar char="q"/>
            </a:pPr>
            <a:r>
              <a:rPr lang="en-US" sz="2000" dirty="0"/>
              <a:t>allow us to discover explanatory factors that have a simple joint distribution</a:t>
            </a:r>
          </a:p>
          <a:p>
            <a:pPr marL="285750" indent="-285750" algn="just">
              <a:buFont typeface="Wingdings" panose="05000000000000000000" pitchFamily="2" charset="2"/>
              <a:buChar char="q"/>
            </a:pPr>
            <a:r>
              <a:rPr lang="en-US" sz="2000" u="sng" dirty="0"/>
              <a:t>A linear factor model describes the data-generation process as follows.</a:t>
            </a:r>
          </a:p>
          <a:p>
            <a:pPr algn="just"/>
            <a:r>
              <a:rPr lang="en-US" sz="2000" dirty="0"/>
              <a:t>                                     we sample the explanatory factors h from a distribution</a:t>
            </a:r>
          </a:p>
          <a:p>
            <a:pPr algn="just"/>
            <a:r>
              <a:rPr lang="en-IN" sz="2000" dirty="0"/>
              <a:t>                                                                                  h ∼ p(h)</a:t>
            </a:r>
            <a:r>
              <a:rPr lang="en-US" sz="2000" dirty="0"/>
              <a:t>        </a:t>
            </a:r>
            <a:endParaRPr lang="en-IN" sz="2000" dirty="0"/>
          </a:p>
        </p:txBody>
      </p:sp>
      <p:pic>
        <p:nvPicPr>
          <p:cNvPr id="6" name="Picture 5">
            <a:extLst>
              <a:ext uri="{FF2B5EF4-FFF2-40B4-BE49-F238E27FC236}">
                <a16:creationId xmlns:a16="http://schemas.microsoft.com/office/drawing/2014/main" id="{1A4C0B53-F2BA-4B31-9EDC-62E4C8954E6A}"/>
              </a:ext>
            </a:extLst>
          </p:cNvPr>
          <p:cNvPicPr>
            <a:picLocks noChangeAspect="1"/>
          </p:cNvPicPr>
          <p:nvPr/>
        </p:nvPicPr>
        <p:blipFill>
          <a:blip r:embed="rId3"/>
          <a:stretch>
            <a:fillRect/>
          </a:stretch>
        </p:blipFill>
        <p:spPr>
          <a:xfrm>
            <a:off x="3749242" y="3447496"/>
            <a:ext cx="4010025" cy="2552700"/>
          </a:xfrm>
          <a:prstGeom prst="rect">
            <a:avLst/>
          </a:prstGeom>
        </p:spPr>
      </p:pic>
      <p:sp>
        <p:nvSpPr>
          <p:cNvPr id="8" name="TextBox 7">
            <a:extLst>
              <a:ext uri="{FF2B5EF4-FFF2-40B4-BE49-F238E27FC236}">
                <a16:creationId xmlns:a16="http://schemas.microsoft.com/office/drawing/2014/main" id="{73827985-4C4C-4C85-AD35-561BBA8A727A}"/>
              </a:ext>
            </a:extLst>
          </p:cNvPr>
          <p:cNvSpPr txBox="1"/>
          <p:nvPr/>
        </p:nvSpPr>
        <p:spPr>
          <a:xfrm>
            <a:off x="637308" y="6000196"/>
            <a:ext cx="11286836" cy="646331"/>
          </a:xfrm>
          <a:prstGeom prst="rect">
            <a:avLst/>
          </a:prstGeom>
          <a:noFill/>
        </p:spPr>
        <p:txBody>
          <a:bodyPr wrap="square">
            <a:spAutoFit/>
          </a:bodyPr>
          <a:lstStyle/>
          <a:p>
            <a:r>
              <a:rPr lang="en-US" dirty="0"/>
              <a:t>From the above Diagram,  </a:t>
            </a:r>
            <a:r>
              <a:rPr lang="en-US" dirty="0">
                <a:solidFill>
                  <a:srgbClr val="FF0000"/>
                </a:solidFill>
              </a:rPr>
              <a:t>the observed data vector x is obtained by a linear combination of independent latent factors h, plus some noise </a:t>
            </a:r>
            <a:endParaRPr lang="en-IN" dirty="0">
              <a:solidFill>
                <a:srgbClr val="FF0000"/>
              </a:solidFill>
            </a:endParaRPr>
          </a:p>
        </p:txBody>
      </p:sp>
    </p:spTree>
    <p:extLst>
      <p:ext uri="{BB962C8B-B14F-4D97-AF65-F5344CB8AC3E}">
        <p14:creationId xmlns:p14="http://schemas.microsoft.com/office/powerpoint/2010/main" val="4119736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Linear factor Models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089892" cy="1200727"/>
          </a:xfrm>
          <a:prstGeom prst="rect">
            <a:avLst/>
          </a:prstGeom>
        </p:spPr>
      </p:pic>
      <p:sp>
        <p:nvSpPr>
          <p:cNvPr id="5" name="TextBox 4">
            <a:extLst>
              <a:ext uri="{FF2B5EF4-FFF2-40B4-BE49-F238E27FC236}">
                <a16:creationId xmlns:a16="http://schemas.microsoft.com/office/drawing/2014/main" id="{68616B0E-41D6-4E20-9040-202913877495}"/>
              </a:ext>
            </a:extLst>
          </p:cNvPr>
          <p:cNvSpPr txBox="1"/>
          <p:nvPr/>
        </p:nvSpPr>
        <p:spPr>
          <a:xfrm>
            <a:off x="637308" y="1200727"/>
            <a:ext cx="11194473" cy="1631216"/>
          </a:xfrm>
          <a:prstGeom prst="rect">
            <a:avLst/>
          </a:prstGeom>
          <a:noFill/>
        </p:spPr>
        <p:txBody>
          <a:bodyPr wrap="square">
            <a:spAutoFit/>
          </a:bodyPr>
          <a:lstStyle/>
          <a:p>
            <a:pPr marL="285750" indent="-285750" algn="just">
              <a:buFont typeface="Wingdings" panose="05000000000000000000" pitchFamily="2" charset="2"/>
              <a:buChar char="q"/>
            </a:pPr>
            <a:r>
              <a:rPr lang="en-US" sz="2000" dirty="0"/>
              <a:t>Different models, such as probabilistic PCA, factor analysis or ICA, make different choices about the form of the noise and of the prior p(h). </a:t>
            </a:r>
          </a:p>
          <a:p>
            <a:pPr algn="just"/>
            <a:r>
              <a:rPr lang="en-US" sz="2000" dirty="0"/>
              <a:t>        where p(h) is a factorial distribution, with p(h) = </a:t>
            </a:r>
            <a:r>
              <a:rPr lang="en-IN" sz="2000" dirty="0"/>
              <a:t>Π</a:t>
            </a:r>
            <a:r>
              <a:rPr lang="en-US" sz="2000" dirty="0"/>
              <a:t> i p(hi),</a:t>
            </a:r>
          </a:p>
          <a:p>
            <a:pPr marL="342900" indent="-342900" algn="just">
              <a:buFont typeface="Wingdings" panose="05000000000000000000" pitchFamily="2" charset="2"/>
              <a:buChar char="q"/>
            </a:pPr>
            <a:r>
              <a:rPr lang="en-US" sz="2000" dirty="0"/>
              <a:t>Next we sample the real-valued observable variables given the factors x = W h + b + noise,</a:t>
            </a:r>
          </a:p>
          <a:p>
            <a:pPr algn="just"/>
            <a:r>
              <a:rPr lang="en-US" sz="2000" dirty="0"/>
              <a:t>                              where the noise is typically Gaussian and diagonal</a:t>
            </a:r>
            <a:endParaRPr lang="en-IN" sz="2000" dirty="0"/>
          </a:p>
        </p:txBody>
      </p:sp>
      <p:sp>
        <p:nvSpPr>
          <p:cNvPr id="9" name="TextBox 8">
            <a:extLst>
              <a:ext uri="{FF2B5EF4-FFF2-40B4-BE49-F238E27FC236}">
                <a16:creationId xmlns:a16="http://schemas.microsoft.com/office/drawing/2014/main" id="{B5D486B9-03F2-4CC5-9A9E-B01AF340D956}"/>
              </a:ext>
            </a:extLst>
          </p:cNvPr>
          <p:cNvSpPr txBox="1"/>
          <p:nvPr/>
        </p:nvSpPr>
        <p:spPr>
          <a:xfrm>
            <a:off x="544945" y="2816429"/>
            <a:ext cx="6096000" cy="523220"/>
          </a:xfrm>
          <a:prstGeom prst="rect">
            <a:avLst/>
          </a:prstGeom>
          <a:noFill/>
        </p:spPr>
        <p:txBody>
          <a:bodyPr wrap="square">
            <a:spAutoFit/>
          </a:bodyPr>
          <a:lstStyle/>
          <a:p>
            <a:r>
              <a:rPr lang="en-IN" sz="2800" b="1" spc="-5" dirty="0">
                <a:solidFill>
                  <a:srgbClr val="0000FF"/>
                </a:solidFill>
                <a:latin typeface="Bookman Old Style" panose="02050604050505020204" pitchFamily="18" charset="0"/>
                <a:ea typeface="+mn-ea"/>
                <a:cs typeface="Times New Roman"/>
              </a:rPr>
              <a:t>Dimensionality Reduction:</a:t>
            </a:r>
            <a:endParaRPr lang="en-IN" sz="2800" dirty="0"/>
          </a:p>
        </p:txBody>
      </p:sp>
      <p:sp>
        <p:nvSpPr>
          <p:cNvPr id="10" name="TextBox 9">
            <a:extLst>
              <a:ext uri="{FF2B5EF4-FFF2-40B4-BE49-F238E27FC236}">
                <a16:creationId xmlns:a16="http://schemas.microsoft.com/office/drawing/2014/main" id="{D2315861-1B59-440D-9D33-7328656312F2}"/>
              </a:ext>
            </a:extLst>
          </p:cNvPr>
          <p:cNvSpPr txBox="1"/>
          <p:nvPr/>
        </p:nvSpPr>
        <p:spPr>
          <a:xfrm>
            <a:off x="1039091" y="3518352"/>
            <a:ext cx="10520217" cy="1600438"/>
          </a:xfrm>
          <a:prstGeom prst="rect">
            <a:avLst/>
          </a:prstGeom>
          <a:noFill/>
        </p:spPr>
        <p:txBody>
          <a:bodyPr wrap="square">
            <a:spAutoFit/>
          </a:bodyPr>
          <a:lstStyle/>
          <a:p>
            <a:pPr marL="285750" indent="-285750">
              <a:buFont typeface="Wingdings" panose="05000000000000000000" pitchFamily="2" charset="2"/>
              <a:buChar char="Ø"/>
            </a:pPr>
            <a:r>
              <a:rPr lang="en-US" sz="2000" dirty="0"/>
              <a:t>High dimensionality is challenging and redundant </a:t>
            </a:r>
          </a:p>
          <a:p>
            <a:pPr marL="285750" indent="-285750">
              <a:buFont typeface="Wingdings" panose="05000000000000000000" pitchFamily="2" charset="2"/>
              <a:buChar char="Ø"/>
            </a:pPr>
            <a:r>
              <a:rPr lang="en-US" sz="2000" dirty="0"/>
              <a:t> It is natural to try to reduce dimensionality  </a:t>
            </a:r>
          </a:p>
          <a:p>
            <a:pPr marL="285750" indent="-285750">
              <a:buFont typeface="Wingdings" panose="05000000000000000000" pitchFamily="2" charset="2"/>
              <a:buChar char="Ø"/>
            </a:pPr>
            <a:r>
              <a:rPr lang="en-US" sz="2000" dirty="0"/>
              <a:t>We reduce  the dimensionality by feature combination i.e., combine old features X to create new features Y</a:t>
            </a:r>
          </a:p>
          <a:p>
            <a:endParaRPr lang="en-IN" dirty="0"/>
          </a:p>
        </p:txBody>
      </p:sp>
      <p:pic>
        <p:nvPicPr>
          <p:cNvPr id="12" name="Picture 11">
            <a:extLst>
              <a:ext uri="{FF2B5EF4-FFF2-40B4-BE49-F238E27FC236}">
                <a16:creationId xmlns:a16="http://schemas.microsoft.com/office/drawing/2014/main" id="{420FACB3-91D8-4C4C-A461-6EF3E1E7E931}"/>
              </a:ext>
            </a:extLst>
          </p:cNvPr>
          <p:cNvPicPr>
            <a:picLocks noChangeAspect="1"/>
          </p:cNvPicPr>
          <p:nvPr/>
        </p:nvPicPr>
        <p:blipFill>
          <a:blip r:embed="rId3"/>
          <a:stretch>
            <a:fillRect/>
          </a:stretch>
        </p:blipFill>
        <p:spPr>
          <a:xfrm>
            <a:off x="2736850" y="4752542"/>
            <a:ext cx="7124700" cy="1952625"/>
          </a:xfrm>
          <a:prstGeom prst="rect">
            <a:avLst/>
          </a:prstGeom>
        </p:spPr>
      </p:pic>
    </p:spTree>
    <p:extLst>
      <p:ext uri="{BB962C8B-B14F-4D97-AF65-F5344CB8AC3E}">
        <p14:creationId xmlns:p14="http://schemas.microsoft.com/office/powerpoint/2010/main" val="167752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4000" b="1" spc="-5" dirty="0">
                <a:solidFill>
                  <a:srgbClr val="0000FF"/>
                </a:solidFill>
                <a:latin typeface="Bookman Old Style" panose="02050604050505020204" pitchFamily="18" charset="0"/>
                <a:ea typeface="+mn-ea"/>
                <a:cs typeface="Times New Roman"/>
              </a:rPr>
              <a:t>Dimensionality Reduction </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089892" cy="1200727"/>
          </a:xfrm>
          <a:prstGeom prst="rect">
            <a:avLst/>
          </a:prstGeom>
        </p:spPr>
      </p:pic>
      <p:pic>
        <p:nvPicPr>
          <p:cNvPr id="6" name="Picture 5">
            <a:extLst>
              <a:ext uri="{FF2B5EF4-FFF2-40B4-BE49-F238E27FC236}">
                <a16:creationId xmlns:a16="http://schemas.microsoft.com/office/drawing/2014/main" id="{42F408D1-898D-481A-BE21-7A9B0B6A3161}"/>
              </a:ext>
            </a:extLst>
          </p:cNvPr>
          <p:cNvPicPr>
            <a:picLocks noChangeAspect="1"/>
          </p:cNvPicPr>
          <p:nvPr/>
        </p:nvPicPr>
        <p:blipFill>
          <a:blip r:embed="rId3"/>
          <a:stretch>
            <a:fillRect/>
          </a:stretch>
        </p:blipFill>
        <p:spPr>
          <a:xfrm>
            <a:off x="1274618" y="1827555"/>
            <a:ext cx="9867900" cy="3067050"/>
          </a:xfrm>
          <a:prstGeom prst="rect">
            <a:avLst/>
          </a:prstGeom>
        </p:spPr>
      </p:pic>
      <p:sp>
        <p:nvSpPr>
          <p:cNvPr id="11" name="TextBox 10">
            <a:extLst>
              <a:ext uri="{FF2B5EF4-FFF2-40B4-BE49-F238E27FC236}">
                <a16:creationId xmlns:a16="http://schemas.microsoft.com/office/drawing/2014/main" id="{FBAAEA95-D21D-4C2C-A129-7CF628CF02F2}"/>
              </a:ext>
            </a:extLst>
          </p:cNvPr>
          <p:cNvSpPr txBox="1"/>
          <p:nvPr/>
        </p:nvSpPr>
        <p:spPr>
          <a:xfrm>
            <a:off x="1089891" y="5314751"/>
            <a:ext cx="10464799" cy="954107"/>
          </a:xfrm>
          <a:prstGeom prst="rect">
            <a:avLst/>
          </a:prstGeom>
          <a:noFill/>
        </p:spPr>
        <p:txBody>
          <a:bodyPr wrap="square">
            <a:spAutoFit/>
          </a:bodyPr>
          <a:lstStyle/>
          <a:p>
            <a:pPr marL="457200" indent="-457200">
              <a:buFont typeface="Wingdings" panose="05000000000000000000" pitchFamily="2" charset="2"/>
              <a:buChar char="v"/>
            </a:pPr>
            <a:r>
              <a:rPr lang="en-US" sz="2800" b="1" i="0" dirty="0">
                <a:solidFill>
                  <a:srgbClr val="555555"/>
                </a:solidFill>
                <a:effectLst/>
                <a:latin typeface="Helvetica Neue"/>
              </a:rPr>
              <a:t>An important machine learning method for dimensionality reduction is called </a:t>
            </a:r>
            <a:r>
              <a:rPr lang="en-US" sz="2800" b="1" i="0" dirty="0">
                <a:solidFill>
                  <a:srgbClr val="FF0000"/>
                </a:solidFill>
                <a:effectLst/>
                <a:latin typeface="Helvetica Neue"/>
              </a:rPr>
              <a:t>Principal Component Analysis</a:t>
            </a:r>
            <a:r>
              <a:rPr lang="en-US" sz="2800" b="1" i="0" dirty="0">
                <a:solidFill>
                  <a:srgbClr val="555555"/>
                </a:solidFill>
                <a:effectLst/>
                <a:latin typeface="Helvetica Neue"/>
              </a:rPr>
              <a:t>.</a:t>
            </a:r>
            <a:endParaRPr lang="en-IN" sz="2800" b="1" dirty="0"/>
          </a:p>
        </p:txBody>
      </p:sp>
    </p:spTree>
    <p:extLst>
      <p:ext uri="{BB962C8B-B14F-4D97-AF65-F5344CB8AC3E}">
        <p14:creationId xmlns:p14="http://schemas.microsoft.com/office/powerpoint/2010/main" val="3723309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 PCA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089892" cy="1200727"/>
          </a:xfrm>
          <a:prstGeom prst="rect">
            <a:avLst/>
          </a:prstGeom>
        </p:spPr>
      </p:pic>
      <p:sp>
        <p:nvSpPr>
          <p:cNvPr id="5" name="TextBox 4">
            <a:extLst>
              <a:ext uri="{FF2B5EF4-FFF2-40B4-BE49-F238E27FC236}">
                <a16:creationId xmlns:a16="http://schemas.microsoft.com/office/drawing/2014/main" id="{68616B0E-41D6-4E20-9040-202913877495}"/>
              </a:ext>
            </a:extLst>
          </p:cNvPr>
          <p:cNvSpPr txBox="1"/>
          <p:nvPr/>
        </p:nvSpPr>
        <p:spPr>
          <a:xfrm>
            <a:off x="637308" y="1200727"/>
            <a:ext cx="11194473" cy="1938992"/>
          </a:xfrm>
          <a:prstGeom prst="rect">
            <a:avLst/>
          </a:prstGeom>
          <a:noFill/>
        </p:spPr>
        <p:txBody>
          <a:bodyPr wrap="square">
            <a:spAutoFit/>
          </a:bodyPr>
          <a:lstStyle/>
          <a:p>
            <a:pPr marL="285750" indent="-285750" algn="just">
              <a:buFont typeface="Wingdings" panose="05000000000000000000" pitchFamily="2" charset="2"/>
              <a:buChar char="q"/>
            </a:pPr>
            <a:r>
              <a:rPr lang="en-US" sz="2000" b="0" i="0" dirty="0">
                <a:solidFill>
                  <a:srgbClr val="555555"/>
                </a:solidFill>
                <a:effectLst/>
                <a:latin typeface="Helvetica Neue"/>
              </a:rPr>
              <a:t>It is a method that uses simple matrix operations from </a:t>
            </a:r>
            <a:r>
              <a:rPr lang="en-US" sz="2000" b="0" i="0" u="none" strike="noStrike" dirty="0">
                <a:solidFill>
                  <a:srgbClr val="428BCA"/>
                </a:solidFill>
                <a:effectLst/>
                <a:latin typeface="Helvetica Neue"/>
              </a:rPr>
              <a:t>linear algebra</a:t>
            </a:r>
            <a:r>
              <a:rPr lang="en-US" sz="2000" b="0" i="0" dirty="0">
                <a:solidFill>
                  <a:srgbClr val="555555"/>
                </a:solidFill>
                <a:effectLst/>
                <a:latin typeface="Helvetica Neue"/>
              </a:rPr>
              <a:t> and statistics to calculate a projection of the original data into the same number or fewer dimensions. </a:t>
            </a:r>
          </a:p>
          <a:p>
            <a:pPr marL="285750" indent="-285750" algn="just">
              <a:buFont typeface="Wingdings" panose="05000000000000000000" pitchFamily="2" charset="2"/>
              <a:buChar char="q"/>
            </a:pPr>
            <a:r>
              <a:rPr lang="en-US" sz="2000" b="0" i="0" dirty="0">
                <a:solidFill>
                  <a:srgbClr val="555555"/>
                </a:solidFill>
                <a:effectLst/>
                <a:latin typeface="Helvetica Neue"/>
              </a:rPr>
              <a:t>t can be thought of as a projection method where data with m-columns (features) is projected into a subspace with m or fewer columns, whilst retaining the essence of the original data.</a:t>
            </a:r>
          </a:p>
          <a:p>
            <a:pPr marL="285750" indent="-285750" algn="just">
              <a:buFont typeface="Wingdings" panose="05000000000000000000" pitchFamily="2" charset="2"/>
              <a:buChar char="q"/>
            </a:pPr>
            <a:r>
              <a:rPr lang="en-US" sz="2000" b="0" i="0" dirty="0">
                <a:solidFill>
                  <a:srgbClr val="555555"/>
                </a:solidFill>
                <a:effectLst/>
                <a:latin typeface="Helvetica Neue"/>
              </a:rPr>
              <a:t>PCA is an operation applied to a dataset, represented by an n x m matrix A that results in a projection of A which we will call B.</a:t>
            </a:r>
            <a:endParaRPr lang="en-IN" sz="2000" dirty="0"/>
          </a:p>
        </p:txBody>
      </p:sp>
      <p:pic>
        <p:nvPicPr>
          <p:cNvPr id="6" name="Picture 5">
            <a:extLst>
              <a:ext uri="{FF2B5EF4-FFF2-40B4-BE49-F238E27FC236}">
                <a16:creationId xmlns:a16="http://schemas.microsoft.com/office/drawing/2014/main" id="{32614EE5-3BF4-402B-96EF-DAE537BC67AE}"/>
              </a:ext>
            </a:extLst>
          </p:cNvPr>
          <p:cNvPicPr>
            <a:picLocks noChangeAspect="1"/>
          </p:cNvPicPr>
          <p:nvPr/>
        </p:nvPicPr>
        <p:blipFill>
          <a:blip r:embed="rId3"/>
          <a:stretch>
            <a:fillRect/>
          </a:stretch>
        </p:blipFill>
        <p:spPr>
          <a:xfrm>
            <a:off x="77786" y="3048001"/>
            <a:ext cx="11569269" cy="3619500"/>
          </a:xfrm>
          <a:prstGeom prst="rect">
            <a:avLst/>
          </a:prstGeom>
        </p:spPr>
      </p:pic>
      <p:sp>
        <p:nvSpPr>
          <p:cNvPr id="7" name="TextBox 6">
            <a:extLst>
              <a:ext uri="{FF2B5EF4-FFF2-40B4-BE49-F238E27FC236}">
                <a16:creationId xmlns:a16="http://schemas.microsoft.com/office/drawing/2014/main" id="{873C3135-5A17-4C0C-807F-06A1260909D7}"/>
              </a:ext>
            </a:extLst>
          </p:cNvPr>
          <p:cNvSpPr txBox="1"/>
          <p:nvPr/>
        </p:nvSpPr>
        <p:spPr>
          <a:xfrm>
            <a:off x="544945" y="5971309"/>
            <a:ext cx="5347856" cy="261610"/>
          </a:xfrm>
          <a:prstGeom prst="rect">
            <a:avLst/>
          </a:prstGeom>
          <a:noFill/>
        </p:spPr>
        <p:txBody>
          <a:bodyPr wrap="square" rtlCol="0">
            <a:spAutoFit/>
          </a:bodyPr>
          <a:lstStyle/>
          <a:p>
            <a:r>
              <a:rPr lang="en-IN" sz="1100" dirty="0"/>
              <a:t>Image Source: http://www.sci.utah.edu/~shireen/pdfs/tutorials/Elhabian_PCA09.pdf</a:t>
            </a:r>
          </a:p>
        </p:txBody>
      </p:sp>
    </p:spTree>
    <p:extLst>
      <p:ext uri="{BB962C8B-B14F-4D97-AF65-F5344CB8AC3E}">
        <p14:creationId xmlns:p14="http://schemas.microsoft.com/office/powerpoint/2010/main" val="32702331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2953</TotalTime>
  <Words>5067</Words>
  <Application>Microsoft Office PowerPoint</Application>
  <PresentationFormat>Widescreen</PresentationFormat>
  <Paragraphs>339</Paragraphs>
  <Slides>59</Slides>
  <Notes>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59</vt:i4>
      </vt:variant>
    </vt:vector>
  </HeadingPairs>
  <TitlesOfParts>
    <vt:vector size="72" baseType="lpstr">
      <vt:lpstr>Arial</vt:lpstr>
      <vt:lpstr>Arial</vt:lpstr>
      <vt:lpstr>Book Antiqua</vt:lpstr>
      <vt:lpstr>Bookman Old Style</vt:lpstr>
      <vt:lpstr>Calibri</vt:lpstr>
      <vt:lpstr>Calibri Light</vt:lpstr>
      <vt:lpstr>charter</vt:lpstr>
      <vt:lpstr>Helvetica Neue</vt:lpstr>
      <vt:lpstr>Muli</vt:lpstr>
      <vt:lpstr>Open Sans</vt:lpstr>
      <vt:lpstr>Wingdings</vt:lpstr>
      <vt:lpstr>Office Theme</vt:lpstr>
      <vt:lpstr>Custom Design</vt:lpstr>
      <vt:lpstr>SECA4002 – DEEP LEARNING NEURAL NETWORKS</vt:lpstr>
      <vt:lpstr>Course Outcomes</vt:lpstr>
      <vt:lpstr>Course Objectives</vt:lpstr>
      <vt:lpstr>PowerPoint Presentation</vt:lpstr>
      <vt:lpstr>PowerPoint Presentation</vt:lpstr>
      <vt:lpstr>Linear factor Models</vt:lpstr>
      <vt:lpstr>Linear factor Models</vt:lpstr>
      <vt:lpstr>Dimensionality Reduction </vt:lpstr>
      <vt:lpstr>Principle Component Analysis - PCA</vt:lpstr>
      <vt:lpstr>Principle Component Analysis - PCA</vt:lpstr>
      <vt:lpstr>Principle Component Analysis - PCA</vt:lpstr>
      <vt:lpstr>Principle Component Analysis - PCA</vt:lpstr>
      <vt:lpstr>Principle Component Analysis - PCA</vt:lpstr>
      <vt:lpstr>Principle Component Analysis -STEPs</vt:lpstr>
      <vt:lpstr>Principle Component Analysis -STEPs</vt:lpstr>
      <vt:lpstr>Principle Component Analysis -PCA</vt:lpstr>
      <vt:lpstr>Principle Component Analysis </vt:lpstr>
      <vt:lpstr>Principle Component Analysis </vt:lpstr>
      <vt:lpstr>Principle Component Analysis </vt:lpstr>
      <vt:lpstr>Principle Component Analysis </vt:lpstr>
      <vt:lpstr>Principle Component Analysis </vt:lpstr>
      <vt:lpstr>Principle Component Analysis - Advantages </vt:lpstr>
      <vt:lpstr>Principle Component Analysis - Advantages &amp; Disadvantages</vt:lpstr>
      <vt:lpstr>Principle Component Analysis - Advantages &amp; Disadvantages</vt:lpstr>
      <vt:lpstr>Linear Discriminative Analysis - LDA</vt:lpstr>
      <vt:lpstr>Linear Discriminative Analysis - LDA</vt:lpstr>
      <vt:lpstr>Linear Discriminative Analysis - LDA</vt:lpstr>
      <vt:lpstr>Linear Discriminative Analysis - LDA</vt:lpstr>
      <vt:lpstr>Linear Discriminative Analysis - LDA</vt:lpstr>
      <vt:lpstr>PCA Vs LDA</vt:lpstr>
      <vt:lpstr>LDA in 5simple steps</vt:lpstr>
      <vt:lpstr>LDA – Pros &amp; Cons</vt:lpstr>
      <vt:lpstr>Manifold Learning</vt:lpstr>
      <vt:lpstr>Manifold Learning – Continued.,</vt:lpstr>
      <vt:lpstr>Manifold Learning – Continued.,</vt:lpstr>
      <vt:lpstr>Manifold Learning – Continued.,</vt:lpstr>
      <vt:lpstr>Manifold Learning – Continued.,</vt:lpstr>
      <vt:lpstr>Manifold Learning – Continued.,</vt:lpstr>
      <vt:lpstr>Manifold Learning – Continued.,</vt:lpstr>
      <vt:lpstr>Manifold Learning – Continued.,</vt:lpstr>
      <vt:lpstr>Manifold Learning – Continued.,</vt:lpstr>
      <vt:lpstr>Manifold Learning – Continued.,</vt:lpstr>
      <vt:lpstr>AutoEncoders</vt:lpstr>
      <vt:lpstr>AutoEncoders</vt:lpstr>
      <vt:lpstr>AutoEncoders</vt:lpstr>
      <vt:lpstr>AutoEncoders</vt:lpstr>
      <vt:lpstr>Alex Net</vt:lpstr>
      <vt:lpstr>Alex Net</vt:lpstr>
      <vt:lpstr>Alex Net</vt:lpstr>
      <vt:lpstr>Alex Net</vt:lpstr>
      <vt:lpstr>VGG-16 Net</vt:lpstr>
      <vt:lpstr>VGG-16 Net</vt:lpstr>
      <vt:lpstr>ResNet</vt:lpstr>
      <vt:lpstr>PowerPoint Presentation</vt:lpstr>
      <vt:lpstr>INCEPTION Net</vt:lpstr>
      <vt:lpstr>INCEPTION Net</vt:lpstr>
      <vt:lpstr>INCEPTION Net</vt:lpstr>
      <vt:lpstr>Hyperparameter Optimization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SECA4002 – DEEP LEARNING NEURAL NETWORKS</dc:title>
  <dc:creator>vedanarayanan venugopal</dc:creator>
  <cp:lastModifiedBy>vedanarayanan venugopal</cp:lastModifiedBy>
  <cp:revision>118</cp:revision>
  <dcterms:created xsi:type="dcterms:W3CDTF">2021-07-05T04:49:38Z</dcterms:created>
  <dcterms:modified xsi:type="dcterms:W3CDTF">2021-09-22T12:07:04Z</dcterms:modified>
</cp:coreProperties>
</file>